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 id="2147483651" r:id="rId3"/>
  </p:sldMasterIdLst>
  <p:notesMasterIdLst>
    <p:notesMasterId r:id="rId19"/>
  </p:notesMasterIdLst>
  <p:sldIdLst>
    <p:sldId id="283" r:id="rId4"/>
    <p:sldId id="258" r:id="rId5"/>
    <p:sldId id="284" r:id="rId6"/>
    <p:sldId id="262" r:id="rId7"/>
    <p:sldId id="271" r:id="rId8"/>
    <p:sldId id="286" r:id="rId9"/>
    <p:sldId id="274" r:id="rId10"/>
    <p:sldId id="290" r:id="rId11"/>
    <p:sldId id="260" r:id="rId12"/>
    <p:sldId id="292" r:id="rId13"/>
    <p:sldId id="287" r:id="rId14"/>
    <p:sldId id="288" r:id="rId15"/>
    <p:sldId id="293" r:id="rId16"/>
    <p:sldId id="294" r:id="rId17"/>
    <p:sldId id="257"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8960" autoAdjust="0"/>
  </p:normalViewPr>
  <p:slideViewPr>
    <p:cSldViewPr snapToGrid="0">
      <p:cViewPr varScale="1">
        <p:scale>
          <a:sx n="87" d="100"/>
          <a:sy n="87" d="100"/>
        </p:scale>
        <p:origin x="66" y="66"/>
      </p:cViewPr>
      <p:guideLst>
        <p:guide orient="horz" pos="2160"/>
        <p:guide pos="3840"/>
      </p:guideLst>
    </p:cSldViewPr>
  </p:slideViewPr>
  <p:notesTextViewPr>
    <p:cViewPr>
      <p:scale>
        <a:sx n="1" d="1"/>
        <a:sy n="1" d="1"/>
      </p:scale>
      <p:origin x="0" y="0"/>
    </p:cViewPr>
  </p:notesTextViewPr>
  <p:sorterViewPr>
    <p:cViewPr>
      <p:scale>
        <a:sx n="100" d="100"/>
        <a:sy n="100" d="100"/>
      </p:scale>
      <p:origin x="0" y="-2688"/>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2.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3B061-6940-4692-8837-37568D4410CB}" type="datetimeFigureOut">
              <a:rPr lang="zh-CN" altLang="en-US" smtClean="0"/>
              <a:t>2026/1/25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B2F55-F986-429F-AF15-78DCF5CD15EF}" type="slidenum">
              <a:rPr lang="zh-CN" altLang="en-US" smtClean="0"/>
              <a:t>‹#›</a:t>
            </a:fld>
            <a:endParaRPr lang="zh-CN" altLang="en-US"/>
          </a:p>
        </p:txBody>
      </p:sp>
    </p:spTree>
    <p:extLst>
      <p:ext uri="{BB962C8B-B14F-4D97-AF65-F5344CB8AC3E}">
        <p14:creationId xmlns:p14="http://schemas.microsoft.com/office/powerpoint/2010/main" val="411739991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D63F67C9-20A5-4C16-9C2E-B33E40CEA4B6}" type="datetimeFigureOut">
              <a:rPr lang="zh-CN" altLang="en-US" smtClean="0"/>
              <a:t>2026/1/25</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
        <p:nvSpPr>
          <p:cNvPr id="5" name="TextBox 4"/>
          <p:cNvSpPr txBox="1"/>
          <p:nvPr/>
        </p:nvSpPr>
        <p:spPr>
          <a:xfrm>
            <a:off x="2965031" y="336744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6" name="TextBox 8"/>
          <p:cNvSpPr txBox="1"/>
          <p:nvPr/>
        </p:nvSpPr>
        <p:spPr>
          <a:xfrm>
            <a:off x="7509627" y="2215277"/>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7" name="标题 1"/>
          <p:cNvSpPr txBox="1"/>
          <p:nvPr/>
        </p:nvSpPr>
        <p:spPr>
          <a:xfrm>
            <a:off x="839788" y="365125"/>
            <a:ext cx="10515600" cy="1325563"/>
          </a:xfrm>
          <a:prstGeom prst="rect">
            <a:avLst/>
          </a:prstGeom>
          <a:noFill/>
          <a:ln w="9525" cap="flat" cmpd="sng" algn="ctr">
            <a:noFill/>
            <a:prstDash val="solid"/>
            <a:round/>
            <a:headEnd type="none" w="med" len="med"/>
            <a:tailEnd type="none" w="med" len="med"/>
          </a:ln>
          <a:effectLst/>
        </p:spPr>
        <p:txBody>
          <a:bodyPr vert="horz" lIns="91440" tIns="45720" rIns="91440" bIns="45720" anchor="ctr"/>
          <a:lstStyle>
            <a:lvl1pPr marL="0" marR="0" indent="0" algn="l" defTabSz="914400" rtl="0" eaLnBrk="1" fontAlgn="auto" latinLnBrk="0" hangingPunct="1">
              <a:lnSpc>
                <a:spcPct val="90000"/>
              </a:lnSpc>
              <a:spcBef>
                <a:spcPct val="0"/>
              </a:spcBef>
              <a:spcAft>
                <a:spcPct val="0"/>
              </a:spcAft>
              <a:buClrTx/>
              <a:buSzTx/>
              <a:buFontTx/>
              <a:buNone/>
              <a:defRPr kumimoji="0" sz="4400" b="0" i="0" u="none" strike="noStrike" kern="1200" cap="none" spc="0" normalizeH="0" baseline="0" noProof="0">
                <a:solidFill>
                  <a:schemeClr val="tx1"/>
                </a:solidFill>
                <a:uLnTx/>
                <a:uFillTx/>
                <a:latin typeface="+mj-lt"/>
                <a:ea typeface="+mj-ea"/>
                <a:cs typeface="+mj-cs"/>
                <a:sym typeface="Wingdings" panose="05000000000000000000"/>
              </a:defRPr>
            </a:lvl1pPr>
            <a:lvl2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2pPr>
            <a:lvl3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3pPr>
            <a:lvl4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4pPr>
            <a:lvl5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5pPr>
            <a:lvl6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6pPr>
            <a:lvl7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7pPr>
            <a:lvl8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8pPr>
            <a:lvl9pPr marL="0" marR="0" indent="0" algn="l" defTabSz="914400" rtl="0" eaLnBrk="0"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phClr"/>
                </a:solidFill>
                <a:uLnTx/>
                <a:uFillTx/>
                <a:latin typeface="Arial"/>
                <a:ea typeface="Arial"/>
                <a:cs typeface="Arial"/>
                <a:sym typeface="Wingdings" panose="05000000000000000000"/>
              </a:defRPr>
            </a:lvl9pPr>
          </a:lstStyle>
          <a:p>
            <a:r>
              <a:rPr lang="zh-CN" altLang="en-US" dirty="0">
                <a:latin typeface="微软雅黑" panose="020B0503020204020204" pitchFamily="34" charset="-122"/>
              </a:rPr>
              <a:t>单击此处编辑母版标题样式</a:t>
            </a:r>
          </a:p>
        </p:txBody>
      </p:sp>
      <p:sp>
        <p:nvSpPr>
          <p:cNvPr id="8" name="文本占位符 2"/>
          <p:cNvSpPr txBox="1"/>
          <p:nvPr/>
        </p:nvSpPr>
        <p:spPr>
          <a:xfrm>
            <a:off x="839788" y="1681163"/>
            <a:ext cx="5157787" cy="823912"/>
          </a:xfrm>
          <a:prstGeom prst="rect">
            <a:avLst/>
          </a:prstGeom>
          <a:noFill/>
          <a:ln w="9525" cap="flat" cmpd="sng" algn="ctr">
            <a:noFill/>
            <a:prstDash val="solid"/>
            <a:round/>
            <a:headEnd type="none" w="med" len="med"/>
            <a:tailEnd type="none" w="med" len="med"/>
          </a:ln>
          <a:effectLst/>
        </p:spPr>
        <p:txBody>
          <a:bodyPr vert="horz" lIns="91440" tIns="45720" rIns="91440" bIns="45720" anchor="b"/>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kumimoji="0" sz="2400" b="1" i="0" u="none" strike="noStrike" kern="1200" cap="none" spc="0" normalizeH="0" baseline="0" noProof="0">
                <a:solidFill>
                  <a:schemeClr val="tx1"/>
                </a:solidFill>
                <a:uLnTx/>
                <a:uFillTx/>
                <a:latin typeface="+mn-lt"/>
                <a:ea typeface="+mn-ea"/>
                <a:cs typeface="+mn-cs"/>
                <a:sym typeface="Wingdings" panose="05000000000000000000"/>
              </a:defRPr>
            </a:lvl1pPr>
            <a:lvl2pPr marL="457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2000" b="1" i="0" u="none" strike="noStrike" kern="1200" cap="none" spc="0" normalizeH="0" baseline="0" noProof="0">
                <a:solidFill>
                  <a:schemeClr val="tx1"/>
                </a:solidFill>
                <a:uLnTx/>
                <a:uFillTx/>
                <a:latin typeface="+mn-lt"/>
                <a:ea typeface="+mn-ea"/>
                <a:cs typeface="+mn-cs"/>
                <a:sym typeface="Wingdings" panose="05000000000000000000"/>
              </a:defRPr>
            </a:lvl2pPr>
            <a:lvl3pPr marL="914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800" b="1" i="0" u="none" strike="noStrike" kern="1200" cap="none" spc="0" normalizeH="0" baseline="0" noProof="0">
                <a:solidFill>
                  <a:schemeClr val="tx1"/>
                </a:solidFill>
                <a:uLnTx/>
                <a:uFillTx/>
                <a:latin typeface="+mn-lt"/>
                <a:ea typeface="+mn-ea"/>
                <a:cs typeface="+mn-cs"/>
                <a:sym typeface="Wingdings" panose="05000000000000000000"/>
              </a:defRPr>
            </a:lvl3pPr>
            <a:lvl4pPr marL="1371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4pPr>
            <a:lvl5pPr marL="18288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5pPr>
            <a:lvl6pPr marL="22860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6pPr>
            <a:lvl7pPr marL="27432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7pPr>
            <a:lvl8pPr marL="32004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8pPr>
            <a:lvl9pPr marL="3657600" marR="0" indent="0" algn="l" defTabSz="914400" rtl="0" eaLnBrk="1" fontAlgn="auto" latinLnBrk="0" hangingPunct="1">
              <a:lnSpc>
                <a:spcPct val="90000"/>
              </a:lnSpc>
              <a:spcBef>
                <a:spcPts val="500"/>
              </a:spcBef>
              <a:spcAft>
                <a:spcPct val="0"/>
              </a:spcAft>
              <a:buClrTx/>
              <a:buSzTx/>
              <a:buFont typeface="Arial" panose="020B0604020202020204" pitchFamily="34" charset="0"/>
              <a:buNone/>
              <a:defRPr kumimoji="0" sz="1600" b="1"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dirty="0">
                <a:latin typeface="微软雅黑" panose="020B0503020204020204" pitchFamily="34" charset="-122"/>
              </a:rPr>
              <a:t>单击此处编辑母版文本样式</a:t>
            </a:r>
          </a:p>
        </p:txBody>
      </p:sp>
      <p:sp>
        <p:nvSpPr>
          <p:cNvPr id="9" name="内容占位符 3"/>
          <p:cNvSpPr txBox="1"/>
          <p:nvPr/>
        </p:nvSpPr>
        <p:spPr>
          <a:xfrm>
            <a:off x="839788" y="2505075"/>
            <a:ext cx="5157787" cy="3684588"/>
          </a:xfrm>
          <a:prstGeom prst="rect">
            <a:avLst/>
          </a:prstGeom>
          <a:noFill/>
          <a:ln w="9525" cap="flat" cmpd="sng" algn="ctr">
            <a:noFill/>
            <a:prstDash val="solid"/>
            <a:round/>
            <a:headEnd type="none" w="med" len="med"/>
            <a:tailEnd type="none" w="med" len="med"/>
          </a:ln>
          <a:effectLst/>
        </p:spPr>
        <p:txBody>
          <a:bodyPr vert="horz" lIns="91440" tIns="45720" rIns="91440" bIns="45720"/>
          <a:lstStyle>
            <a:lvl1pPr marL="228600" marR="0" indent="-228600" algn="l" defTabSz="914400" rtl="0" eaLnBrk="1" fontAlgn="auto" latinLnBrk="0" hangingPunct="1">
              <a:lnSpc>
                <a:spcPct val="90000"/>
              </a:lnSpc>
              <a:spcBef>
                <a:spcPts val="1000"/>
              </a:spcBef>
              <a:spcAft>
                <a:spcPct val="0"/>
              </a:spcAft>
              <a:buClrTx/>
              <a:buSzTx/>
              <a:buFont typeface="Arial" panose="020B0604020202020204" pitchFamily="34" charset="0"/>
              <a:buChar char="•"/>
              <a:defRPr kumimoji="0" sz="2800" b="0" i="0" u="none" strike="noStrike" kern="1200" cap="none" spc="0" normalizeH="0" baseline="0" noProof="0">
                <a:solidFill>
                  <a:schemeClr val="tx1"/>
                </a:solidFill>
                <a:uLnTx/>
                <a:uFillTx/>
                <a:latin typeface="+mn-lt"/>
                <a:ea typeface="+mn-ea"/>
                <a:cs typeface="+mn-cs"/>
                <a:sym typeface="Wingdings" panose="05000000000000000000"/>
              </a:defRPr>
            </a:lvl1pPr>
            <a:lvl2pPr marL="685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400" b="0" i="0" u="none" strike="noStrike" kern="1200" cap="none" spc="0" normalizeH="0" baseline="0" noProof="0">
                <a:solidFill>
                  <a:schemeClr val="tx1"/>
                </a:solidFill>
                <a:uLnTx/>
                <a:uFillTx/>
                <a:latin typeface="+mn-lt"/>
                <a:ea typeface="+mn-ea"/>
                <a:cs typeface="+mn-cs"/>
                <a:sym typeface="Wingdings" panose="05000000000000000000"/>
              </a:defRPr>
            </a:lvl2pPr>
            <a:lvl3pPr marL="1143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2000" b="0" i="0" u="none" strike="noStrike" kern="1200" cap="none" spc="0" normalizeH="0" baseline="0" noProof="0">
                <a:solidFill>
                  <a:schemeClr val="tx1"/>
                </a:solidFill>
                <a:uLnTx/>
                <a:uFillTx/>
                <a:latin typeface="+mn-lt"/>
                <a:ea typeface="+mn-ea"/>
                <a:cs typeface="+mn-cs"/>
                <a:sym typeface="Wingdings" panose="05000000000000000000"/>
              </a:defRPr>
            </a:lvl3pPr>
            <a:lvl4pPr marL="1600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4pPr>
            <a:lvl5pPr marL="20574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5pPr>
            <a:lvl6pPr marL="25146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6pPr>
            <a:lvl7pPr marL="29718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7pPr>
            <a:lvl8pPr marL="34290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8pPr>
            <a:lvl9pPr marL="3886200" marR="0" indent="-228600" algn="l" defTabSz="914400" rtl="0" eaLnBrk="1" fontAlgn="auto" latinLnBrk="0" hangingPunct="1">
              <a:lnSpc>
                <a:spcPct val="90000"/>
              </a:lnSpc>
              <a:spcBef>
                <a:spcPts val="500"/>
              </a:spcBef>
              <a:spcAft>
                <a:spcPct val="0"/>
              </a:spcAft>
              <a:buClrTx/>
              <a:buSzTx/>
              <a:buFont typeface="Arial" panose="020B0604020202020204" pitchFamily="34" charset="0"/>
              <a:buChar char="•"/>
              <a:defRPr kumimoji="0" sz="1800" b="0" i="0" u="none" strike="noStrike" kern="1200" cap="none" spc="0" normalizeH="0" baseline="0" noProof="0">
                <a:solidFill>
                  <a:schemeClr val="tx1"/>
                </a:solidFill>
                <a:uLnTx/>
                <a:uFillTx/>
                <a:latin typeface="+mn-lt"/>
                <a:ea typeface="+mn-ea"/>
                <a:cs typeface="+mn-cs"/>
                <a:sym typeface="Wingdings" panose="05000000000000000000"/>
              </a:defRPr>
            </a:lvl9pPr>
          </a:lstStyle>
          <a:p>
            <a:pPr lvl="0"/>
            <a:r>
              <a:rPr lang="zh-CN" altLang="en-US" dirty="0">
                <a:latin typeface="微软雅黑" panose="020B0503020204020204" pitchFamily="34" charset="-122"/>
              </a:rPr>
              <a:t>单击此处编辑母版文本样式</a:t>
            </a:r>
          </a:p>
          <a:p>
            <a:pPr lvl="1"/>
            <a:r>
              <a:rPr lang="zh-CN" altLang="en-US" dirty="0">
                <a:latin typeface="微软雅黑" panose="020B0503020204020204" pitchFamily="34" charset="-122"/>
              </a:rPr>
              <a:t>二级</a:t>
            </a:r>
          </a:p>
          <a:p>
            <a:pPr lvl="2"/>
            <a:r>
              <a:rPr lang="zh-CN" altLang="en-US" dirty="0">
                <a:latin typeface="微软雅黑" panose="020B0503020204020204" pitchFamily="34" charset="-122"/>
              </a:rPr>
              <a:t>三级</a:t>
            </a:r>
          </a:p>
          <a:p>
            <a:pPr lvl="3"/>
            <a:r>
              <a:rPr lang="zh-CN" altLang="en-US" dirty="0">
                <a:latin typeface="微软雅黑" panose="020B0503020204020204" pitchFamily="34" charset="-122"/>
              </a:rPr>
              <a:t>四级</a:t>
            </a:r>
          </a:p>
          <a:p>
            <a:pPr lvl="4"/>
            <a:r>
              <a:rPr lang="zh-CN" altLang="en-US" dirty="0">
                <a:latin typeface="微软雅黑" panose="020B0503020204020204" pitchFamily="34" charset="-122"/>
              </a:rPr>
              <a:t>五级</a:t>
            </a:r>
          </a:p>
        </p:txBody>
      </p:sp>
      <p:sp>
        <p:nvSpPr>
          <p:cNvPr id="1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2" name="页脚占位符 7"/>
          <p:cNvSpPr>
            <a:spLocks noGrp="1"/>
          </p:cNvSpPr>
          <p:nvPr>
            <p:ph type="ftr" sz="quarter" idx="11"/>
          </p:nvPr>
        </p:nvSpPr>
        <p:spPr>
          <a:xfrm>
            <a:off x="4038600" y="6356350"/>
            <a:ext cx="4114800" cy="365125"/>
          </a:xfrm>
        </p:spPr>
        <p:txBody>
          <a:bodyPr/>
          <a:lstStyle/>
          <a:p>
            <a:endParaRPr lang="zh-CN" altLang="en-US"/>
          </a:p>
        </p:txBody>
      </p:sp>
      <p:sp>
        <p:nvSpPr>
          <p:cNvPr id="13" name="灯片编号占位符 8"/>
          <p:cNvSpPr>
            <a:spLocks noGrp="1"/>
          </p:cNvSpPr>
          <p:nvPr>
            <p:ph type="sldNum" sz="quarter" idx="12"/>
          </p:nvPr>
        </p:nvSpPr>
        <p:spPr>
          <a:xfrm>
            <a:off x="8610600" y="6356350"/>
            <a:ext cx="2743200" cy="365125"/>
          </a:xfrm>
        </p:spPr>
        <p:txBody>
          <a:bodyPr/>
          <a:lstStyle/>
          <a:p>
            <a:fld id="{E9B957CC-A438-4D82-B305-22914934740F}" type="slidenum">
              <a:rPr lang="zh-CN" altLang="en-US" smtClean="0"/>
              <a:t>‹#›</a:t>
            </a:fld>
            <a:endParaRPr lang="zh-CN" altLang="en-US"/>
          </a:p>
        </p:txBody>
      </p:sp>
    </p:spTree>
  </p:cSld>
  <p:clrMapOvr>
    <a:masterClrMapping/>
  </p:clrMapOvr>
  <p:transition/>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D43B00A-95AB-470A-A8A6-733B8F00613E}" type="datetimeFigureOut">
              <a:rPr lang="zh-CN" altLang="en-US" smtClean="0"/>
              <a:t>2026/1/25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E728E28-1C6C-40BD-A165-2A74E672AEF3}" type="slidenum">
              <a:rPr lang="zh-CN" altLang="en-US" smtClean="0"/>
              <a:t>‹#›</a:t>
            </a:fld>
            <a:endParaRPr lang="zh-CN" altLang="en-US"/>
          </a:p>
        </p:txBody>
      </p:sp>
    </p:spTree>
  </p:cSld>
  <p:clrMapOvr>
    <a:masterClrMapping/>
  </p:clrMapOvr>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defRPr>
            </a:lvl1pPr>
          </a:lstStyle>
          <a:p>
            <a:fld id="{BD43B00A-95AB-470A-A8A6-733B8F00613E}" type="datetimeFigureOut">
              <a:rPr lang="zh-CN" altLang="en-US" smtClean="0"/>
              <a:pPr/>
              <a:t>2026/1/25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defRPr>
            </a:lvl1pPr>
          </a:lstStyle>
          <a:p>
            <a:fld id="{3E728E28-1C6C-40BD-A165-2A74E672AEF3}"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hf sldNum="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3793" b="16562"/>
          <a:stretch>
            <a:fillRect/>
          </a:stretch>
        </p:blipFill>
        <p:spPr>
          <a:xfrm>
            <a:off x="-22783" y="0"/>
            <a:ext cx="12192000" cy="6858000"/>
          </a:xfrm>
          <a:prstGeom prst="rect">
            <a:avLst/>
          </a:prstGeom>
        </p:spPr>
      </p:pic>
      <p:sp>
        <p:nvSpPr>
          <p:cNvPr id="8" name="文本框 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191609" y="2658982"/>
            <a:ext cx="11059739" cy="707886"/>
          </a:xfrm>
          <a:prstGeom prst="rect">
            <a:avLst/>
          </a:prstGeom>
          <a:noFill/>
        </p:spPr>
        <p:txBody>
          <a:bodyPr wrap="square" rtlCol="0">
            <a:spAutoFit/>
            <a:scene3d>
              <a:camera prst="orthographicFront">
                <a:rot lat="0" lon="0" rev="0"/>
              </a:camera>
              <a:lightRig rig="threePt" dir="t"/>
            </a:scene3d>
          </a:bodyPr>
          <a:lstStyle/>
          <a:p>
            <a:r>
              <a:rPr lang="zh-CN" altLang="en-US" sz="4000" spc="-150" dirty="0">
                <a:solidFill>
                  <a:schemeClr val="tx1">
                    <a:lumMod val="85000"/>
                    <a:lumOff val="15000"/>
                  </a:schemeClr>
                </a:solidFill>
                <a:latin typeface="Arial Black" panose="020B0A04020102020204" pitchFamily="34" charset="0"/>
                <a:cs typeface="+mn-ea"/>
                <a:sym typeface="+mn-lt"/>
              </a:rPr>
              <a:t>洗手液气泡在偏振光下的条纹成因探究</a:t>
            </a:r>
          </a:p>
        </p:txBody>
      </p:sp>
      <p:sp>
        <p:nvSpPr>
          <p:cNvPr id="9" name="TextBox 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191608" y="3692064"/>
            <a:ext cx="9069383" cy="458908"/>
          </a:xfrm>
          <a:prstGeom prst="rect">
            <a:avLst/>
          </a:prstGeom>
          <a:noFill/>
        </p:spPr>
        <p:txBody>
          <a:bodyPr wrap="square" rtlCol="0">
            <a:spAutoFit/>
          </a:bodyPr>
          <a:lstStyle/>
          <a:p>
            <a:pPr algn="just">
              <a:lnSpc>
                <a:spcPct val="150000"/>
              </a:lnSpc>
            </a:pPr>
            <a:r>
              <a:rPr lang="zh-CN" altLang="en-US" dirty="0">
                <a:solidFill>
                  <a:prstClr val="white">
                    <a:lumMod val="50000"/>
                  </a:prstClr>
                </a:solidFill>
                <a:latin typeface="微软雅黑" panose="020B0503020204020204" pitchFamily="34" charset="-122"/>
                <a:cs typeface="+mn-ea"/>
                <a:sym typeface="+mn-lt"/>
              </a:rPr>
              <a:t>三分之七个诸葛亮组：周义茗、朱梓晗、郭佳怡、聂天泽、邓天健、李依琳、吕一鸣</a:t>
            </a:r>
            <a:endParaRPr lang="ru-RU" altLang="zh-CN" dirty="0">
              <a:solidFill>
                <a:prstClr val="white">
                  <a:lumMod val="50000"/>
                </a:prstClr>
              </a:solidFill>
              <a:latin typeface="微软雅黑" panose="020B0503020204020204" pitchFamily="34" charset="-122"/>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3" name="矩形 2"/>
          <p:cNvSpPr/>
          <p:nvPr/>
        </p:nvSpPr>
        <p:spPr>
          <a:xfrm>
            <a:off x="1279395" y="4414036"/>
            <a:ext cx="581377"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260138" y="-60228"/>
            <a:ext cx="8900288" cy="2112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lumMod val="65000"/>
                    <a:lumOff val="35000"/>
                  </a:schemeClr>
                </a:solidFill>
                <a:latin typeface="微软雅黑" panose="020B0503020204020204" pitchFamily="34" charset="-122"/>
                <a:cs typeface="+mn-ea"/>
                <a:sym typeface="+mn-lt"/>
              </a:rPr>
              <a:t>5 .2</a:t>
            </a:r>
            <a:r>
              <a:rPr lang="zh-CN" altLang="en-US" sz="2800" b="1" dirty="0">
                <a:solidFill>
                  <a:schemeClr val="tx1">
                    <a:lumMod val="65000"/>
                    <a:lumOff val="35000"/>
                  </a:schemeClr>
                </a:solidFill>
                <a:latin typeface="微软雅黑" panose="020B0503020204020204" pitchFamily="34" charset="-122"/>
                <a:cs typeface="+mn-ea"/>
                <a:sym typeface="+mn-lt"/>
              </a:rPr>
              <a:t> 实验现象与分析</a:t>
            </a:r>
            <a:r>
              <a:rPr lang="en-US" altLang="zh-CN" sz="2800" b="1" dirty="0">
                <a:solidFill>
                  <a:schemeClr val="tx1">
                    <a:lumMod val="65000"/>
                    <a:lumOff val="35000"/>
                  </a:schemeClr>
                </a:solidFill>
                <a:latin typeface="微软雅黑" panose="020B0503020204020204" pitchFamily="34" charset="-122"/>
                <a:cs typeface="+mn-ea"/>
                <a:sym typeface="+mn-lt"/>
              </a:rPr>
              <a:t>——</a:t>
            </a:r>
            <a:r>
              <a:rPr lang="zh-CN" altLang="en-US" sz="2800" b="1" dirty="0">
                <a:solidFill>
                  <a:schemeClr val="tx1">
                    <a:lumMod val="65000"/>
                    <a:lumOff val="35000"/>
                  </a:schemeClr>
                </a:solidFill>
                <a:latin typeface="微软雅黑" panose="020B0503020204020204" pitchFamily="34" charset="-122"/>
                <a:cs typeface="+mn-ea"/>
                <a:sym typeface="+mn-lt"/>
              </a:rPr>
              <a:t>探究明暗图样出现的原因</a:t>
            </a:r>
            <a:endParaRPr lang="en-US" altLang="zh-CN" sz="2800" b="1" dirty="0">
              <a:solidFill>
                <a:schemeClr val="tx1">
                  <a:lumMod val="65000"/>
                  <a:lumOff val="35000"/>
                </a:schemeClr>
              </a:solidFill>
              <a:latin typeface="微软雅黑" panose="020B0503020204020204" pitchFamily="34" charset="-122"/>
              <a:cs typeface="+mn-ea"/>
              <a:sym typeface="+mn-lt"/>
            </a:endParaRPr>
          </a:p>
          <a:p>
            <a:r>
              <a:rPr lang="en-US" altLang="zh-CN" sz="2000" b="1" dirty="0">
                <a:solidFill>
                  <a:schemeClr val="tx1">
                    <a:lumMod val="65000"/>
                    <a:lumOff val="35000"/>
                  </a:schemeClr>
                </a:solidFill>
                <a:latin typeface="微软雅黑" panose="020B0503020204020204" pitchFamily="34" charset="-122"/>
                <a:cs typeface="+mn-ea"/>
                <a:sym typeface="+mn-lt"/>
              </a:rPr>
              <a:t>5.2.2 </a:t>
            </a:r>
            <a:r>
              <a:rPr lang="zh-CN" altLang="en-US" sz="2000" b="1" dirty="0">
                <a:solidFill>
                  <a:schemeClr val="tx1">
                    <a:lumMod val="65000"/>
                    <a:lumOff val="35000"/>
                  </a:schemeClr>
                </a:solidFill>
                <a:latin typeface="微软雅黑" panose="020B0503020204020204" pitchFamily="34" charset="-122"/>
                <a:cs typeface="+mn-ea"/>
                <a:sym typeface="+mn-lt"/>
              </a:rPr>
              <a:t>猜想</a:t>
            </a:r>
            <a:r>
              <a:rPr lang="en-US" altLang="zh-CN" sz="2000" b="1" dirty="0">
                <a:solidFill>
                  <a:schemeClr val="tx1">
                    <a:lumMod val="65000"/>
                    <a:lumOff val="35000"/>
                  </a:schemeClr>
                </a:solidFill>
                <a:latin typeface="微软雅黑" panose="020B0503020204020204" pitchFamily="34" charset="-122"/>
                <a:cs typeface="+mn-ea"/>
                <a:sym typeface="+mn-lt"/>
              </a:rPr>
              <a:t>2</a:t>
            </a:r>
            <a:r>
              <a:rPr lang="zh-CN" altLang="en-US" sz="2000" b="1" dirty="0">
                <a:solidFill>
                  <a:schemeClr val="tx1">
                    <a:lumMod val="65000"/>
                    <a:lumOff val="35000"/>
                  </a:schemeClr>
                </a:solidFill>
                <a:latin typeface="微软雅黑" panose="020B0503020204020204" pitchFamily="34" charset="-122"/>
                <a:cs typeface="+mn-ea"/>
                <a:sym typeface="+mn-lt"/>
              </a:rPr>
              <a:t>：明暗纹样是气泡膜表面分子排布具有各向异性的体现 </a:t>
            </a:r>
          </a:p>
          <a:p>
            <a:endParaRPr lang="zh-CN" altLang="en-US" sz="2800" b="1" dirty="0">
              <a:solidFill>
                <a:schemeClr val="tx1">
                  <a:lumMod val="65000"/>
                  <a:lumOff val="35000"/>
                </a:schemeClr>
              </a:solidFill>
              <a:latin typeface="微软雅黑" panose="020B0503020204020204" pitchFamily="34" charset="-122"/>
              <a:cs typeface="+mn-ea"/>
              <a:sym typeface="+mn-lt"/>
            </a:endParaRPr>
          </a:p>
          <a:p>
            <a:endParaRPr lang="zh-CN" altLang="en-US" sz="3200" b="1" dirty="0">
              <a:solidFill>
                <a:schemeClr val="tx1">
                  <a:lumMod val="65000"/>
                  <a:lumOff val="35000"/>
                </a:schemeClr>
              </a:solidFill>
              <a:latin typeface="微软雅黑" panose="020B0503020204020204" pitchFamily="34" charset="-122"/>
              <a:cs typeface="+mn-ea"/>
              <a:sym typeface="+mn-lt"/>
            </a:endParaRPr>
          </a:p>
        </p:txBody>
      </p:sp>
      <p:sp>
        <p:nvSpPr>
          <p:cNvPr id="16" name="矩形 15"/>
          <p:cNvSpPr/>
          <p:nvPr/>
        </p:nvSpPr>
        <p:spPr>
          <a:xfrm>
            <a:off x="1308536" y="826211"/>
            <a:ext cx="3847630"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DDD68EBF-07A5-7F6E-7C7B-B07F610192C2}"/>
              </a:ext>
            </a:extLst>
          </p:cNvPr>
          <p:cNvSpPr txBox="1"/>
          <p:nvPr/>
        </p:nvSpPr>
        <p:spPr>
          <a:xfrm>
            <a:off x="306265" y="5904831"/>
            <a:ext cx="6255248" cy="369332"/>
          </a:xfrm>
          <a:prstGeom prst="rect">
            <a:avLst/>
          </a:prstGeom>
          <a:noFill/>
        </p:spPr>
        <p:txBody>
          <a:bodyPr wrap="square" rtlCol="0">
            <a:spAutoFit/>
          </a:bodyPr>
          <a:lstStyle/>
          <a:p>
            <a:r>
              <a:rPr lang="zh-CN" altLang="en-US" dirty="0"/>
              <a:t>改变溶液浓度，泡泡明暗图样无变化现象，故初步排除猜想</a:t>
            </a:r>
            <a:r>
              <a:rPr lang="en-US" altLang="zh-CN" dirty="0"/>
              <a:t>2</a:t>
            </a:r>
            <a:r>
              <a:rPr lang="zh-CN" altLang="en-US" dirty="0"/>
              <a:t>。</a:t>
            </a:r>
          </a:p>
        </p:txBody>
      </p:sp>
      <p:sp>
        <p:nvSpPr>
          <p:cNvPr id="10" name="文本框 9">
            <a:extLst>
              <a:ext uri="{FF2B5EF4-FFF2-40B4-BE49-F238E27FC236}">
                <a16:creationId xmlns:a16="http://schemas.microsoft.com/office/drawing/2014/main" id="{4B64CAD7-A5C7-A72E-1CFE-87B622B9DFD4}"/>
              </a:ext>
            </a:extLst>
          </p:cNvPr>
          <p:cNvSpPr txBox="1"/>
          <p:nvPr/>
        </p:nvSpPr>
        <p:spPr>
          <a:xfrm>
            <a:off x="298466" y="953169"/>
            <a:ext cx="3986126" cy="369332"/>
          </a:xfrm>
          <a:prstGeom prst="rect">
            <a:avLst/>
          </a:prstGeom>
          <a:noFill/>
        </p:spPr>
        <p:txBody>
          <a:bodyPr wrap="square" rtlCol="0">
            <a:spAutoFit/>
          </a:bodyPr>
          <a:lstStyle/>
          <a:p>
            <a:r>
              <a:rPr lang="zh-CN" altLang="en-US" dirty="0"/>
              <a:t>实验：不同浓度溶液泡泡</a:t>
            </a:r>
            <a:endParaRPr lang="en-US" altLang="zh-CN" dirty="0"/>
          </a:p>
        </p:txBody>
      </p:sp>
      <p:pic>
        <p:nvPicPr>
          <p:cNvPr id="3" name="图片 2">
            <a:extLst>
              <a:ext uri="{FF2B5EF4-FFF2-40B4-BE49-F238E27FC236}">
                <a16:creationId xmlns:a16="http://schemas.microsoft.com/office/drawing/2014/main" id="{66D55816-699D-0FF5-A0FD-7E0A544356B4}"/>
              </a:ext>
            </a:extLst>
          </p:cNvPr>
          <p:cNvPicPr>
            <a:picLocks noChangeArrowheads="1"/>
          </p:cNvPicPr>
          <p:nvPr/>
        </p:nvPicPr>
        <p:blipFill>
          <a:blip r:embed="rId2" cstate="print">
            <a:extLst>
              <a:ext uri="{28A0092B-C50C-407E-A947-70E740481C1C}">
                <a14:useLocalDpi xmlns:a14="http://schemas.microsoft.com/office/drawing/2010/main" val="0"/>
              </a:ext>
            </a:extLst>
          </a:blip>
          <a:srcRect l="24065" t="45613" r="37064" b="25928"/>
          <a:stretch>
            <a:fillRect/>
          </a:stretch>
        </p:blipFill>
        <p:spPr>
          <a:xfrm>
            <a:off x="121038" y="1461442"/>
            <a:ext cx="2106727" cy="2000398"/>
          </a:xfrm>
          <a:prstGeom prst="rect">
            <a:avLst/>
          </a:prstGeom>
          <a:noFill/>
          <a:ln>
            <a:noFill/>
          </a:ln>
        </p:spPr>
      </p:pic>
      <p:pic>
        <p:nvPicPr>
          <p:cNvPr id="4" name="图片 3">
            <a:extLst>
              <a:ext uri="{FF2B5EF4-FFF2-40B4-BE49-F238E27FC236}">
                <a16:creationId xmlns:a16="http://schemas.microsoft.com/office/drawing/2014/main" id="{1F882593-4174-3B2D-F3C8-1B9B9128EDE1}"/>
              </a:ext>
            </a:extLst>
          </p:cNvPr>
          <p:cNvPicPr>
            <a:picLocks/>
          </p:cNvPicPr>
          <p:nvPr/>
        </p:nvPicPr>
        <p:blipFill>
          <a:blip r:embed="rId3">
            <a:extLst>
              <a:ext uri="{28A0092B-C50C-407E-A947-70E740481C1C}">
                <a14:useLocalDpi xmlns:a14="http://schemas.microsoft.com/office/drawing/2010/main" val="0"/>
              </a:ext>
            </a:extLst>
          </a:blip>
          <a:srcRect l="33595" t="44840" r="19837" b="19679"/>
          <a:stretch>
            <a:fillRect/>
          </a:stretch>
        </p:blipFill>
        <p:spPr>
          <a:xfrm>
            <a:off x="2366865" y="1445898"/>
            <a:ext cx="2551559" cy="2057010"/>
          </a:xfrm>
          <a:prstGeom prst="rect">
            <a:avLst/>
          </a:prstGeom>
        </p:spPr>
      </p:pic>
      <p:sp>
        <p:nvSpPr>
          <p:cNvPr id="7" name="文本框 6">
            <a:extLst>
              <a:ext uri="{FF2B5EF4-FFF2-40B4-BE49-F238E27FC236}">
                <a16:creationId xmlns:a16="http://schemas.microsoft.com/office/drawing/2014/main" id="{737AD16E-53DD-F3BA-9BD8-440556FD2088}"/>
              </a:ext>
            </a:extLst>
          </p:cNvPr>
          <p:cNvSpPr txBox="1"/>
          <p:nvPr/>
        </p:nvSpPr>
        <p:spPr>
          <a:xfrm>
            <a:off x="612413" y="3530692"/>
            <a:ext cx="3527326" cy="307777"/>
          </a:xfrm>
          <a:prstGeom prst="rect">
            <a:avLst/>
          </a:prstGeom>
          <a:noFill/>
        </p:spPr>
        <p:txBody>
          <a:bodyPr wrap="square" rtlCol="0">
            <a:spAutoFit/>
          </a:bodyPr>
          <a:lstStyle/>
          <a:p>
            <a:r>
              <a:rPr lang="zh-CN" altLang="en-US" sz="1400" dirty="0"/>
              <a:t>高浓度</a:t>
            </a:r>
          </a:p>
        </p:txBody>
      </p:sp>
      <p:sp>
        <p:nvSpPr>
          <p:cNvPr id="9" name="文本框 8">
            <a:extLst>
              <a:ext uri="{FF2B5EF4-FFF2-40B4-BE49-F238E27FC236}">
                <a16:creationId xmlns:a16="http://schemas.microsoft.com/office/drawing/2014/main" id="{7E68AA52-3FB5-FE8E-5974-5F232D55D955}"/>
              </a:ext>
            </a:extLst>
          </p:cNvPr>
          <p:cNvSpPr txBox="1"/>
          <p:nvPr/>
        </p:nvSpPr>
        <p:spPr>
          <a:xfrm>
            <a:off x="2682227" y="3576169"/>
            <a:ext cx="5852171" cy="307777"/>
          </a:xfrm>
          <a:prstGeom prst="rect">
            <a:avLst/>
          </a:prstGeom>
          <a:noFill/>
        </p:spPr>
        <p:txBody>
          <a:bodyPr wrap="square" rtlCol="0">
            <a:spAutoFit/>
          </a:bodyPr>
          <a:lstStyle/>
          <a:p>
            <a:r>
              <a:rPr lang="zh-CN" altLang="en-US" sz="1400" dirty="0"/>
              <a:t>低高浓度</a:t>
            </a:r>
          </a:p>
        </p:txBody>
      </p:sp>
      <p:pic>
        <p:nvPicPr>
          <p:cNvPr id="6" name="图片 5">
            <a:extLst>
              <a:ext uri="{FF2B5EF4-FFF2-40B4-BE49-F238E27FC236}">
                <a16:creationId xmlns:a16="http://schemas.microsoft.com/office/drawing/2014/main" id="{A5ACA756-1CB9-7006-51E4-9BC380B7FF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1367" y="1273620"/>
            <a:ext cx="6890633" cy="4376440"/>
          </a:xfrm>
          <a:prstGeom prst="rect">
            <a:avLst/>
          </a:prstGeom>
        </p:spPr>
      </p:pic>
      <p:sp>
        <p:nvSpPr>
          <p:cNvPr id="12" name="文本框 11">
            <a:extLst>
              <a:ext uri="{FF2B5EF4-FFF2-40B4-BE49-F238E27FC236}">
                <a16:creationId xmlns:a16="http://schemas.microsoft.com/office/drawing/2014/main" id="{43807FFF-8949-08C4-1C94-47B4B037BDF4}"/>
              </a:ext>
            </a:extLst>
          </p:cNvPr>
          <p:cNvSpPr txBox="1"/>
          <p:nvPr/>
        </p:nvSpPr>
        <p:spPr>
          <a:xfrm>
            <a:off x="7537977" y="5799178"/>
            <a:ext cx="6096912" cy="369332"/>
          </a:xfrm>
          <a:prstGeom prst="rect">
            <a:avLst/>
          </a:prstGeom>
          <a:noFill/>
        </p:spPr>
        <p:txBody>
          <a:bodyPr wrap="square">
            <a:spAutoFit/>
          </a:bodyPr>
          <a:lstStyle/>
          <a:p>
            <a:r>
              <a:rPr lang="en-US" altLang="zh-CN" dirty="0"/>
              <a:t>SSIM</a:t>
            </a:r>
            <a:r>
              <a:rPr lang="zh-CN" altLang="en-US" dirty="0"/>
              <a:t>值：</a:t>
            </a:r>
            <a:r>
              <a:rPr lang="en-US" altLang="zh-CN" dirty="0"/>
              <a:t>0.72</a:t>
            </a:r>
            <a:r>
              <a:rPr lang="zh-CN" altLang="en-US" dirty="0"/>
              <a:t>，形状大体相似</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6E50C-8A6A-3458-2781-C4D3C9D1C49B}"/>
            </a:ext>
          </a:extLst>
        </p:cNvPr>
        <p:cNvGrpSpPr/>
        <p:nvPr/>
      </p:nvGrpSpPr>
      <p:grpSpPr>
        <a:xfrm>
          <a:off x="0" y="0"/>
          <a:ext cx="0" cy="0"/>
          <a:chOff x="0" y="0"/>
          <a:chExt cx="0" cy="0"/>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a:extLst>
              <a:ext uri="{FF2B5EF4-FFF2-40B4-BE49-F238E27FC236}">
                <a16:creationId xmlns:a16="http://schemas.microsoft.com/office/drawing/2014/main" id="{DC524786-A9D1-7C3B-9D44-49BE3715444D}"/>
              </a:ext>
            </a:extLst>
          </p:cNvPr>
          <p:cNvSpPr/>
          <p:nvPr/>
        </p:nvSpPr>
        <p:spPr>
          <a:xfrm>
            <a:off x="260138" y="-60228"/>
            <a:ext cx="8900288" cy="2112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lumMod val="65000"/>
                    <a:lumOff val="35000"/>
                  </a:schemeClr>
                </a:solidFill>
                <a:latin typeface="微软雅黑" panose="020B0503020204020204" pitchFamily="34" charset="-122"/>
                <a:cs typeface="+mn-ea"/>
                <a:sym typeface="+mn-lt"/>
              </a:rPr>
              <a:t>5 .2</a:t>
            </a:r>
            <a:r>
              <a:rPr lang="zh-CN" altLang="en-US" sz="2800" b="1" dirty="0">
                <a:solidFill>
                  <a:schemeClr val="tx1">
                    <a:lumMod val="65000"/>
                    <a:lumOff val="35000"/>
                  </a:schemeClr>
                </a:solidFill>
                <a:latin typeface="微软雅黑" panose="020B0503020204020204" pitchFamily="34" charset="-122"/>
                <a:cs typeface="+mn-ea"/>
                <a:sym typeface="+mn-lt"/>
              </a:rPr>
              <a:t> 实验现象与分析</a:t>
            </a:r>
            <a:r>
              <a:rPr lang="en-US" altLang="zh-CN" sz="2800" b="1" dirty="0">
                <a:solidFill>
                  <a:schemeClr val="tx1">
                    <a:lumMod val="65000"/>
                    <a:lumOff val="35000"/>
                  </a:schemeClr>
                </a:solidFill>
                <a:latin typeface="微软雅黑" panose="020B0503020204020204" pitchFamily="34" charset="-122"/>
                <a:cs typeface="+mn-ea"/>
                <a:sym typeface="+mn-lt"/>
              </a:rPr>
              <a:t>——</a:t>
            </a:r>
            <a:r>
              <a:rPr lang="zh-CN" altLang="en-US" sz="2800" b="1" dirty="0">
                <a:solidFill>
                  <a:schemeClr val="tx1">
                    <a:lumMod val="65000"/>
                    <a:lumOff val="35000"/>
                  </a:schemeClr>
                </a:solidFill>
                <a:latin typeface="微软雅黑" panose="020B0503020204020204" pitchFamily="34" charset="-122"/>
                <a:cs typeface="+mn-ea"/>
                <a:sym typeface="+mn-lt"/>
              </a:rPr>
              <a:t>探究明暗图样出现的原因</a:t>
            </a:r>
            <a:endParaRPr lang="en-US" altLang="zh-CN" sz="2800" b="1" dirty="0">
              <a:solidFill>
                <a:schemeClr val="tx1">
                  <a:lumMod val="65000"/>
                  <a:lumOff val="35000"/>
                </a:schemeClr>
              </a:solidFill>
              <a:latin typeface="微软雅黑" panose="020B0503020204020204" pitchFamily="34" charset="-122"/>
              <a:cs typeface="+mn-ea"/>
              <a:sym typeface="+mn-lt"/>
            </a:endParaRPr>
          </a:p>
          <a:p>
            <a:r>
              <a:rPr lang="en-US" altLang="zh-CN" sz="2000" b="1" dirty="0">
                <a:solidFill>
                  <a:schemeClr val="tx1">
                    <a:lumMod val="65000"/>
                    <a:lumOff val="35000"/>
                  </a:schemeClr>
                </a:solidFill>
                <a:latin typeface="微软雅黑" panose="020B0503020204020204" pitchFamily="34" charset="-122"/>
                <a:cs typeface="+mn-ea"/>
                <a:sym typeface="+mn-lt"/>
              </a:rPr>
              <a:t>5.2.3 </a:t>
            </a:r>
            <a:r>
              <a:rPr lang="zh-CN" altLang="en-US" sz="2000" b="1" dirty="0">
                <a:solidFill>
                  <a:schemeClr val="tx1">
                    <a:lumMod val="65000"/>
                    <a:lumOff val="35000"/>
                  </a:schemeClr>
                </a:solidFill>
                <a:latin typeface="微软雅黑" panose="020B0503020204020204" pitchFamily="34" charset="-122"/>
                <a:cs typeface="+mn-ea"/>
                <a:sym typeface="+mn-lt"/>
              </a:rPr>
              <a:t>猜想</a:t>
            </a:r>
            <a:r>
              <a:rPr lang="en-US" altLang="zh-CN" sz="2000" b="1" dirty="0">
                <a:solidFill>
                  <a:schemeClr val="tx1">
                    <a:lumMod val="65000"/>
                    <a:lumOff val="35000"/>
                  </a:schemeClr>
                </a:solidFill>
                <a:latin typeface="微软雅黑" panose="020B0503020204020204" pitchFamily="34" charset="-122"/>
                <a:cs typeface="+mn-ea"/>
                <a:sym typeface="+mn-lt"/>
              </a:rPr>
              <a:t>3</a:t>
            </a:r>
            <a:r>
              <a:rPr lang="zh-CN" altLang="en-US" sz="2000" b="1" dirty="0">
                <a:solidFill>
                  <a:schemeClr val="tx1">
                    <a:lumMod val="65000"/>
                    <a:lumOff val="35000"/>
                  </a:schemeClr>
                </a:solidFill>
                <a:latin typeface="微软雅黑" panose="020B0503020204020204" pitchFamily="34" charset="-122"/>
                <a:cs typeface="+mn-ea"/>
                <a:sym typeface="+mn-lt"/>
              </a:rPr>
              <a:t>：明暗纹样源于球形曲面的几何特性与线偏振光之间的相互作用</a:t>
            </a:r>
            <a:endParaRPr lang="zh-CN" altLang="en-US" sz="2800" b="1" dirty="0">
              <a:solidFill>
                <a:schemeClr val="tx1">
                  <a:lumMod val="65000"/>
                  <a:lumOff val="35000"/>
                </a:schemeClr>
              </a:solidFill>
              <a:latin typeface="微软雅黑" panose="020B0503020204020204" pitchFamily="34" charset="-122"/>
              <a:cs typeface="+mn-ea"/>
              <a:sym typeface="+mn-lt"/>
            </a:endParaRPr>
          </a:p>
          <a:p>
            <a:endParaRPr lang="zh-CN" altLang="en-US" sz="3200" b="1" dirty="0">
              <a:solidFill>
                <a:schemeClr val="tx1">
                  <a:lumMod val="65000"/>
                  <a:lumOff val="35000"/>
                </a:schemeClr>
              </a:solidFill>
              <a:latin typeface="微软雅黑" panose="020B0503020204020204" pitchFamily="34" charset="-122"/>
              <a:cs typeface="+mn-ea"/>
              <a:sym typeface="+mn-lt"/>
            </a:endParaRPr>
          </a:p>
        </p:txBody>
      </p:sp>
      <p:sp>
        <p:nvSpPr>
          <p:cNvPr id="16" name="矩形 15">
            <a:extLst>
              <a:ext uri="{FF2B5EF4-FFF2-40B4-BE49-F238E27FC236}">
                <a16:creationId xmlns:a16="http://schemas.microsoft.com/office/drawing/2014/main" id="{CB780EF1-FDC3-C561-B435-41CFA8227C23}"/>
              </a:ext>
            </a:extLst>
          </p:cNvPr>
          <p:cNvSpPr/>
          <p:nvPr/>
        </p:nvSpPr>
        <p:spPr>
          <a:xfrm>
            <a:off x="1308536" y="826211"/>
            <a:ext cx="3847630"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a:extLst>
              <a:ext uri="{FF2B5EF4-FFF2-40B4-BE49-F238E27FC236}">
                <a16:creationId xmlns:a16="http://schemas.microsoft.com/office/drawing/2014/main" id="{21D3ED70-B92A-B8EA-DA91-08498EEFBE5B}"/>
              </a:ext>
            </a:extLst>
          </p:cNvPr>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FEE1DBE8-260E-2EEC-2091-177D769DA29C}"/>
              </a:ext>
            </a:extLst>
          </p:cNvPr>
          <p:cNvSpPr txBox="1"/>
          <p:nvPr/>
        </p:nvSpPr>
        <p:spPr>
          <a:xfrm>
            <a:off x="200541" y="3794555"/>
            <a:ext cx="2806114" cy="646331"/>
          </a:xfrm>
          <a:prstGeom prst="rect">
            <a:avLst/>
          </a:prstGeom>
          <a:noFill/>
        </p:spPr>
        <p:txBody>
          <a:bodyPr wrap="square" rtlCol="0">
            <a:spAutoFit/>
          </a:bodyPr>
          <a:lstStyle/>
          <a:p>
            <a:r>
              <a:rPr lang="zh-CN" altLang="en-US" dirty="0"/>
              <a:t>观察到泡泡中心呈现</a:t>
            </a:r>
            <a:r>
              <a:rPr lang="zh-CN" altLang="en-US" b="1" dirty="0">
                <a:solidFill>
                  <a:schemeClr val="accent1">
                    <a:lumMod val="75000"/>
                  </a:schemeClr>
                </a:solidFill>
              </a:rPr>
              <a:t>暗十字色块，四角呈现亮色块</a:t>
            </a:r>
          </a:p>
        </p:txBody>
      </p:sp>
      <p:sp>
        <p:nvSpPr>
          <p:cNvPr id="10" name="文本框 9">
            <a:extLst>
              <a:ext uri="{FF2B5EF4-FFF2-40B4-BE49-F238E27FC236}">
                <a16:creationId xmlns:a16="http://schemas.microsoft.com/office/drawing/2014/main" id="{161C52FB-3424-1DE0-6ED3-CF46A2A1AF2D}"/>
              </a:ext>
            </a:extLst>
          </p:cNvPr>
          <p:cNvSpPr txBox="1"/>
          <p:nvPr/>
        </p:nvSpPr>
        <p:spPr>
          <a:xfrm>
            <a:off x="556670" y="1162909"/>
            <a:ext cx="3986126" cy="369332"/>
          </a:xfrm>
          <a:prstGeom prst="rect">
            <a:avLst/>
          </a:prstGeom>
          <a:noFill/>
        </p:spPr>
        <p:txBody>
          <a:bodyPr wrap="square" rtlCol="0">
            <a:spAutoFit/>
          </a:bodyPr>
          <a:lstStyle/>
          <a:p>
            <a:r>
              <a:rPr lang="zh-CN" altLang="en-US" dirty="0"/>
              <a:t>实验</a:t>
            </a:r>
            <a:r>
              <a:rPr lang="en-US" altLang="zh-CN" dirty="0"/>
              <a:t>1</a:t>
            </a:r>
            <a:r>
              <a:rPr lang="zh-CN" altLang="en-US" dirty="0"/>
              <a:t>：</a:t>
            </a:r>
            <a:r>
              <a:rPr lang="zh-CN" altLang="en-US" b="1" dirty="0">
                <a:solidFill>
                  <a:schemeClr val="accent1">
                    <a:lumMod val="75000"/>
                  </a:schemeClr>
                </a:solidFill>
              </a:rPr>
              <a:t>球形</a:t>
            </a:r>
            <a:r>
              <a:rPr lang="zh-CN" altLang="en-US" dirty="0"/>
              <a:t>泡泡</a:t>
            </a:r>
            <a:endParaRPr lang="en-US" altLang="zh-CN" dirty="0"/>
          </a:p>
        </p:txBody>
      </p:sp>
      <p:pic>
        <p:nvPicPr>
          <p:cNvPr id="4" name="图片 3">
            <a:extLst>
              <a:ext uri="{FF2B5EF4-FFF2-40B4-BE49-F238E27FC236}">
                <a16:creationId xmlns:a16="http://schemas.microsoft.com/office/drawing/2014/main" id="{80057397-D90E-DE09-AF34-1F7526A8A999}"/>
              </a:ext>
            </a:extLst>
          </p:cNvPr>
          <p:cNvPicPr>
            <a:picLocks/>
          </p:cNvPicPr>
          <p:nvPr/>
        </p:nvPicPr>
        <p:blipFill>
          <a:blip r:embed="rId2" cstate="print">
            <a:extLst>
              <a:ext uri="{28A0092B-C50C-407E-A947-70E740481C1C}">
                <a14:useLocalDpi xmlns:a14="http://schemas.microsoft.com/office/drawing/2010/main" val="0"/>
              </a:ext>
            </a:extLst>
          </a:blip>
          <a:srcRect l="13080" t="16158" r="28505" b="15470"/>
          <a:stretch>
            <a:fillRect/>
          </a:stretch>
        </p:blipFill>
        <p:spPr>
          <a:xfrm>
            <a:off x="554147" y="1605636"/>
            <a:ext cx="2196363" cy="1936775"/>
          </a:xfrm>
          <a:prstGeom prst="rect">
            <a:avLst/>
          </a:prstGeom>
        </p:spPr>
      </p:pic>
      <p:sp>
        <p:nvSpPr>
          <p:cNvPr id="18" name="文本框 17">
            <a:extLst>
              <a:ext uri="{FF2B5EF4-FFF2-40B4-BE49-F238E27FC236}">
                <a16:creationId xmlns:a16="http://schemas.microsoft.com/office/drawing/2014/main" id="{96C44844-0CFA-E3FE-9F92-AEB9B0A9D96D}"/>
              </a:ext>
            </a:extLst>
          </p:cNvPr>
          <p:cNvSpPr txBox="1"/>
          <p:nvPr/>
        </p:nvSpPr>
        <p:spPr>
          <a:xfrm>
            <a:off x="106826" y="4719466"/>
            <a:ext cx="12085174" cy="2190856"/>
          </a:xfrm>
          <a:prstGeom prst="rect">
            <a:avLst/>
          </a:prstGeom>
          <a:noFill/>
        </p:spPr>
        <p:txBody>
          <a:bodyPr wrap="square">
            <a:spAutoFit/>
          </a:bodyPr>
          <a:lstStyle/>
          <a:p>
            <a:pPr lvl="0">
              <a:lnSpc>
                <a:spcPct val="115000"/>
              </a:lnSpc>
              <a:spcAft>
                <a:spcPts val="800"/>
              </a:spcAft>
            </a:pPr>
            <a:r>
              <a:rPr lang="zh-CN" altLang="en-US" dirty="0"/>
              <a:t>实验分析：</a:t>
            </a:r>
            <a:endParaRPr lang="en-US" altLang="zh-CN" dirty="0"/>
          </a:p>
          <a:p>
            <a:pPr lvl="0">
              <a:lnSpc>
                <a:spcPct val="115000"/>
              </a:lnSpc>
              <a:spcAft>
                <a:spcPts val="800"/>
              </a:spcAft>
            </a:pPr>
            <a:r>
              <a:rPr lang="zh-CN" altLang="en-US" dirty="0"/>
              <a:t>根据菲涅尔定律，当入射面与入射光偏振方向平行时，投射光的偏振方向与原偏振光偏振方向一致。</a:t>
            </a:r>
            <a:endParaRPr lang="en-US" altLang="zh-CN" dirty="0"/>
          </a:p>
          <a:p>
            <a:pPr lvl="0">
              <a:lnSpc>
                <a:spcPct val="115000"/>
              </a:lnSpc>
              <a:spcAft>
                <a:spcPts val="800"/>
              </a:spcAft>
            </a:pPr>
            <a:r>
              <a:rPr lang="zh-CN" altLang="en-US" dirty="0"/>
              <a:t>球体经面和纬面处所有法向量和入射偏振光向量分别组成两个正交平面，与入射平行光共面，所以折射光的偏振方向未发生改变，在检偏器下仍呈现暗色，向四周渐变扩散；根据球体的中心对称性，折射偏振光的偏振方向关于入射偏振光偏振方向的改变量关于球体几何中心对称，在检偏器下观测的图像也呈中心对称图案，印证泡泡球体由于几何特性出现各向异性。</a:t>
            </a:r>
          </a:p>
        </p:txBody>
      </p:sp>
      <p:pic>
        <p:nvPicPr>
          <p:cNvPr id="11" name="图片 10" descr="图表&#10;&#10;AI 生成的内容可能不正确。">
            <a:extLst>
              <a:ext uri="{FF2B5EF4-FFF2-40B4-BE49-F238E27FC236}">
                <a16:creationId xmlns:a16="http://schemas.microsoft.com/office/drawing/2014/main" id="{58461795-7579-4B1F-47D7-BB715106BFFB}"/>
              </a:ext>
            </a:extLst>
          </p:cNvPr>
          <p:cNvPicPr>
            <a:picLocks noChangeAspect="1"/>
          </p:cNvPicPr>
          <p:nvPr/>
        </p:nvPicPr>
        <p:blipFill>
          <a:blip r:embed="rId3"/>
          <a:stretch>
            <a:fillRect/>
          </a:stretch>
        </p:blipFill>
        <p:spPr>
          <a:xfrm>
            <a:off x="3358103" y="1162909"/>
            <a:ext cx="4275812" cy="3919211"/>
          </a:xfrm>
          <a:prstGeom prst="rect">
            <a:avLst/>
          </a:prstGeom>
        </p:spPr>
      </p:pic>
      <p:sp>
        <p:nvSpPr>
          <p:cNvPr id="3" name="文本框 2">
            <a:extLst>
              <a:ext uri="{FF2B5EF4-FFF2-40B4-BE49-F238E27FC236}">
                <a16:creationId xmlns:a16="http://schemas.microsoft.com/office/drawing/2014/main" id="{1AA99C09-7E07-2D61-10BC-E9B3C78C4B32}"/>
              </a:ext>
            </a:extLst>
          </p:cNvPr>
          <p:cNvSpPr txBox="1"/>
          <p:nvPr/>
        </p:nvSpPr>
        <p:spPr>
          <a:xfrm>
            <a:off x="8241508" y="1347575"/>
            <a:ext cx="4363004" cy="261610"/>
          </a:xfrm>
          <a:prstGeom prst="rect">
            <a:avLst/>
          </a:prstGeom>
          <a:noFill/>
        </p:spPr>
        <p:txBody>
          <a:bodyPr wrap="square" rtlCol="0">
            <a:spAutoFit/>
          </a:bodyPr>
          <a:lstStyle/>
          <a:p>
            <a:r>
              <a:rPr lang="zh-CN" altLang="en-US" sz="1100" b="1" dirty="0"/>
              <a:t>正交偏振系统下的光路传播及偏振态转变</a:t>
            </a:r>
          </a:p>
        </p:txBody>
      </p:sp>
      <p:pic>
        <p:nvPicPr>
          <p:cNvPr id="6" name="图片 5">
            <a:extLst>
              <a:ext uri="{FF2B5EF4-FFF2-40B4-BE49-F238E27FC236}">
                <a16:creationId xmlns:a16="http://schemas.microsoft.com/office/drawing/2014/main" id="{D57113B8-0EBE-1D08-6AB4-727D778C7495}"/>
              </a:ext>
            </a:extLst>
          </p:cNvPr>
          <p:cNvPicPr>
            <a:picLocks noChangeAspect="1"/>
          </p:cNvPicPr>
          <p:nvPr/>
        </p:nvPicPr>
        <p:blipFill>
          <a:blip r:embed="rId4"/>
          <a:stretch>
            <a:fillRect/>
          </a:stretch>
        </p:blipFill>
        <p:spPr>
          <a:xfrm>
            <a:off x="8029686" y="1976427"/>
            <a:ext cx="3152798" cy="2905146"/>
          </a:xfrm>
          <a:prstGeom prst="rect">
            <a:avLst/>
          </a:prstGeom>
        </p:spPr>
      </p:pic>
    </p:spTree>
    <p:extLst>
      <p:ext uri="{BB962C8B-B14F-4D97-AF65-F5344CB8AC3E}">
        <p14:creationId xmlns:p14="http://schemas.microsoft.com/office/powerpoint/2010/main" val="55851079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77198-9CCC-A91F-F38A-DA6845C02855}"/>
            </a:ext>
          </a:extLst>
        </p:cNvPr>
        <p:cNvGrpSpPr/>
        <p:nvPr/>
      </p:nvGrpSpPr>
      <p:grpSpPr>
        <a:xfrm>
          <a:off x="0" y="0"/>
          <a:ext cx="0" cy="0"/>
          <a:chOff x="0" y="0"/>
          <a:chExt cx="0" cy="0"/>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a:extLst>
              <a:ext uri="{FF2B5EF4-FFF2-40B4-BE49-F238E27FC236}">
                <a16:creationId xmlns:a16="http://schemas.microsoft.com/office/drawing/2014/main" id="{F0C85B77-9A4F-1B9B-70A5-856C91961EFE}"/>
              </a:ext>
            </a:extLst>
          </p:cNvPr>
          <p:cNvSpPr/>
          <p:nvPr/>
        </p:nvSpPr>
        <p:spPr>
          <a:xfrm>
            <a:off x="309417" y="-456124"/>
            <a:ext cx="8900288" cy="2112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lumMod val="65000"/>
                    <a:lumOff val="35000"/>
                  </a:schemeClr>
                </a:solidFill>
                <a:latin typeface="微软雅黑" panose="020B0503020204020204" pitchFamily="34" charset="-122"/>
                <a:cs typeface="+mn-ea"/>
                <a:sym typeface="+mn-lt"/>
              </a:rPr>
              <a:t>5 .2</a:t>
            </a:r>
            <a:r>
              <a:rPr lang="zh-CN" altLang="en-US" sz="2800" b="1" dirty="0">
                <a:solidFill>
                  <a:schemeClr val="tx1">
                    <a:lumMod val="65000"/>
                    <a:lumOff val="35000"/>
                  </a:schemeClr>
                </a:solidFill>
                <a:latin typeface="微软雅黑" panose="020B0503020204020204" pitchFamily="34" charset="-122"/>
                <a:cs typeface="+mn-ea"/>
                <a:sym typeface="+mn-lt"/>
              </a:rPr>
              <a:t> 实验现象与分析</a:t>
            </a:r>
            <a:r>
              <a:rPr lang="en-US" altLang="zh-CN" sz="2800" b="1" dirty="0">
                <a:solidFill>
                  <a:schemeClr val="tx1">
                    <a:lumMod val="65000"/>
                    <a:lumOff val="35000"/>
                  </a:schemeClr>
                </a:solidFill>
                <a:latin typeface="微软雅黑" panose="020B0503020204020204" pitchFamily="34" charset="-122"/>
                <a:cs typeface="+mn-ea"/>
                <a:sym typeface="+mn-lt"/>
              </a:rPr>
              <a:t>——</a:t>
            </a:r>
            <a:r>
              <a:rPr lang="zh-CN" altLang="en-US" sz="2800" b="1" dirty="0">
                <a:solidFill>
                  <a:schemeClr val="tx1">
                    <a:lumMod val="65000"/>
                    <a:lumOff val="35000"/>
                  </a:schemeClr>
                </a:solidFill>
                <a:latin typeface="微软雅黑" panose="020B0503020204020204" pitchFamily="34" charset="-122"/>
                <a:cs typeface="+mn-ea"/>
                <a:sym typeface="+mn-lt"/>
              </a:rPr>
              <a:t>探究明暗图样出现的原因</a:t>
            </a:r>
            <a:endParaRPr lang="en-US" altLang="zh-CN" sz="2800" b="1" dirty="0">
              <a:solidFill>
                <a:schemeClr val="tx1">
                  <a:lumMod val="65000"/>
                  <a:lumOff val="35000"/>
                </a:schemeClr>
              </a:solidFill>
              <a:latin typeface="微软雅黑" panose="020B0503020204020204" pitchFamily="34" charset="-122"/>
              <a:cs typeface="+mn-ea"/>
              <a:sym typeface="+mn-lt"/>
            </a:endParaRPr>
          </a:p>
          <a:p>
            <a:r>
              <a:rPr lang="en-US" altLang="zh-CN" sz="2000" b="1" dirty="0">
                <a:solidFill>
                  <a:schemeClr val="tx1">
                    <a:lumMod val="65000"/>
                    <a:lumOff val="35000"/>
                  </a:schemeClr>
                </a:solidFill>
                <a:latin typeface="微软雅黑" panose="020B0503020204020204" pitchFamily="34" charset="-122"/>
                <a:cs typeface="+mn-ea"/>
                <a:sym typeface="+mn-lt"/>
              </a:rPr>
              <a:t>5.2.3</a:t>
            </a:r>
            <a:r>
              <a:rPr lang="zh-CN" altLang="en-US" sz="2000" b="1" dirty="0">
                <a:solidFill>
                  <a:schemeClr val="tx1">
                    <a:lumMod val="65000"/>
                    <a:lumOff val="35000"/>
                  </a:schemeClr>
                </a:solidFill>
                <a:latin typeface="微软雅黑" panose="020B0503020204020204" pitchFamily="34" charset="-122"/>
                <a:cs typeface="+mn-ea"/>
                <a:sym typeface="+mn-lt"/>
              </a:rPr>
              <a:t>猜想</a:t>
            </a:r>
            <a:r>
              <a:rPr lang="en-US" altLang="zh-CN" sz="2000" b="1" dirty="0">
                <a:solidFill>
                  <a:schemeClr val="tx1">
                    <a:lumMod val="65000"/>
                    <a:lumOff val="35000"/>
                  </a:schemeClr>
                </a:solidFill>
                <a:latin typeface="微软雅黑" panose="020B0503020204020204" pitchFamily="34" charset="-122"/>
                <a:cs typeface="+mn-ea"/>
                <a:sym typeface="+mn-lt"/>
              </a:rPr>
              <a:t>3</a:t>
            </a:r>
            <a:r>
              <a:rPr lang="zh-CN" altLang="en-US" sz="2000" b="1" dirty="0">
                <a:solidFill>
                  <a:schemeClr val="tx1">
                    <a:lumMod val="65000"/>
                    <a:lumOff val="35000"/>
                  </a:schemeClr>
                </a:solidFill>
                <a:latin typeface="微软雅黑" panose="020B0503020204020204" pitchFamily="34" charset="-122"/>
                <a:cs typeface="+mn-ea"/>
                <a:sym typeface="+mn-lt"/>
              </a:rPr>
              <a:t>：明暗纹样源于球形曲面的几何特性与线偏振光之间的相互作用</a:t>
            </a:r>
            <a:endParaRPr lang="zh-CN" altLang="en-US" sz="3200" b="1" dirty="0">
              <a:solidFill>
                <a:schemeClr val="tx1">
                  <a:lumMod val="65000"/>
                  <a:lumOff val="35000"/>
                </a:schemeClr>
              </a:solidFill>
              <a:latin typeface="微软雅黑" panose="020B0503020204020204" pitchFamily="34" charset="-122"/>
              <a:cs typeface="+mn-ea"/>
              <a:sym typeface="+mn-lt"/>
            </a:endParaRPr>
          </a:p>
        </p:txBody>
      </p:sp>
      <p:sp>
        <p:nvSpPr>
          <p:cNvPr id="16" name="矩形 15">
            <a:extLst>
              <a:ext uri="{FF2B5EF4-FFF2-40B4-BE49-F238E27FC236}">
                <a16:creationId xmlns:a16="http://schemas.microsoft.com/office/drawing/2014/main" id="{3CEB32C5-1FDB-3142-8710-0108D3789C4F}"/>
              </a:ext>
            </a:extLst>
          </p:cNvPr>
          <p:cNvSpPr/>
          <p:nvPr/>
        </p:nvSpPr>
        <p:spPr>
          <a:xfrm>
            <a:off x="1308536" y="826211"/>
            <a:ext cx="3847630"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a:extLst>
              <a:ext uri="{FF2B5EF4-FFF2-40B4-BE49-F238E27FC236}">
                <a16:creationId xmlns:a16="http://schemas.microsoft.com/office/drawing/2014/main" id="{756D1733-414E-A9D5-354A-95F4A2D55C6F}"/>
              </a:ext>
            </a:extLst>
          </p:cNvPr>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59459402-79B3-1551-4F56-038F17D1FCED}"/>
              </a:ext>
            </a:extLst>
          </p:cNvPr>
          <p:cNvSpPr txBox="1"/>
          <p:nvPr/>
        </p:nvSpPr>
        <p:spPr>
          <a:xfrm>
            <a:off x="270938" y="4506931"/>
            <a:ext cx="5425026" cy="2585323"/>
          </a:xfrm>
          <a:prstGeom prst="rect">
            <a:avLst/>
          </a:prstGeom>
          <a:noFill/>
        </p:spPr>
        <p:txBody>
          <a:bodyPr wrap="square" rtlCol="0">
            <a:spAutoFit/>
          </a:bodyPr>
          <a:lstStyle/>
          <a:p>
            <a:endParaRPr lang="en-US" altLang="zh-CN" dirty="0"/>
          </a:p>
          <a:p>
            <a:r>
              <a:rPr lang="zh-CN" altLang="en-US" dirty="0"/>
              <a:t>实验现象：泡泡上的暗十字色块随偏振片系统的旋转而同步旋转。</a:t>
            </a:r>
            <a:endParaRPr lang="en-US" altLang="zh-CN" dirty="0"/>
          </a:p>
          <a:p>
            <a:endParaRPr lang="en-US" altLang="zh-CN" dirty="0"/>
          </a:p>
          <a:p>
            <a:r>
              <a:rPr lang="zh-CN" altLang="en-US" dirty="0"/>
              <a:t>实验分析：入射线偏振光和检偏器的偏振面角度发生改变，在泡泡球上所对应的两个正交平面也发生对应偏转，导致暗十字随正交偏振系统的旋转而同步旋转。</a:t>
            </a:r>
          </a:p>
          <a:p>
            <a:endParaRPr lang="zh-CN" altLang="en-US" dirty="0"/>
          </a:p>
        </p:txBody>
      </p:sp>
      <p:sp>
        <p:nvSpPr>
          <p:cNvPr id="10" name="文本框 9">
            <a:extLst>
              <a:ext uri="{FF2B5EF4-FFF2-40B4-BE49-F238E27FC236}">
                <a16:creationId xmlns:a16="http://schemas.microsoft.com/office/drawing/2014/main" id="{14F22541-5944-B5E3-6021-D3399515BF9A}"/>
              </a:ext>
            </a:extLst>
          </p:cNvPr>
          <p:cNvSpPr txBox="1"/>
          <p:nvPr/>
        </p:nvSpPr>
        <p:spPr>
          <a:xfrm>
            <a:off x="270938" y="1196907"/>
            <a:ext cx="3986126" cy="369332"/>
          </a:xfrm>
          <a:prstGeom prst="rect">
            <a:avLst/>
          </a:prstGeom>
          <a:noFill/>
        </p:spPr>
        <p:txBody>
          <a:bodyPr wrap="square" rtlCol="0">
            <a:spAutoFit/>
          </a:bodyPr>
          <a:lstStyle/>
          <a:p>
            <a:r>
              <a:rPr lang="zh-CN" altLang="en-US" dirty="0"/>
              <a:t>实验</a:t>
            </a:r>
            <a:r>
              <a:rPr lang="en-US" altLang="zh-CN" dirty="0"/>
              <a:t>2</a:t>
            </a:r>
            <a:r>
              <a:rPr lang="zh-CN" altLang="en-US" dirty="0"/>
              <a:t>：旋转两块偏振片，且保持正交</a:t>
            </a:r>
            <a:endParaRPr lang="en-US" altLang="zh-CN" dirty="0"/>
          </a:p>
        </p:txBody>
      </p:sp>
      <p:pic>
        <p:nvPicPr>
          <p:cNvPr id="25" name="图片 24">
            <a:extLst>
              <a:ext uri="{FF2B5EF4-FFF2-40B4-BE49-F238E27FC236}">
                <a16:creationId xmlns:a16="http://schemas.microsoft.com/office/drawing/2014/main" id="{6444C818-E18F-40CC-E4FC-0666523153B1}"/>
              </a:ext>
            </a:extLst>
          </p:cNvPr>
          <p:cNvPicPr>
            <a:picLocks noChangeAspect="1"/>
          </p:cNvPicPr>
          <p:nvPr/>
        </p:nvPicPr>
        <p:blipFill>
          <a:blip r:embed="rId2">
            <a:extLst>
              <a:ext uri="{28A0092B-C50C-407E-A947-70E740481C1C}">
                <a14:useLocalDpi xmlns:a14="http://schemas.microsoft.com/office/drawing/2010/main" val="0"/>
              </a:ext>
            </a:extLst>
          </a:blip>
          <a:srcRect l="44551" t="51100" r="44112" b="35380"/>
          <a:stretch>
            <a:fillRect/>
          </a:stretch>
        </p:blipFill>
        <p:spPr>
          <a:xfrm rot="5400000">
            <a:off x="2787842" y="1841607"/>
            <a:ext cx="2608049" cy="2332541"/>
          </a:xfrm>
          <a:prstGeom prst="rect">
            <a:avLst/>
          </a:prstGeom>
        </p:spPr>
      </p:pic>
      <p:sp>
        <p:nvSpPr>
          <p:cNvPr id="27" name="文本框 26">
            <a:extLst>
              <a:ext uri="{FF2B5EF4-FFF2-40B4-BE49-F238E27FC236}">
                <a16:creationId xmlns:a16="http://schemas.microsoft.com/office/drawing/2014/main" id="{B6F8DC27-3171-8EE5-7B9B-CA968B98F047}"/>
              </a:ext>
            </a:extLst>
          </p:cNvPr>
          <p:cNvSpPr txBox="1"/>
          <p:nvPr/>
        </p:nvSpPr>
        <p:spPr>
          <a:xfrm>
            <a:off x="6028477" y="1151310"/>
            <a:ext cx="6096912" cy="369332"/>
          </a:xfrm>
          <a:prstGeom prst="rect">
            <a:avLst/>
          </a:prstGeom>
          <a:noFill/>
        </p:spPr>
        <p:txBody>
          <a:bodyPr wrap="square">
            <a:spAutoFit/>
          </a:bodyPr>
          <a:lstStyle/>
          <a:p>
            <a:r>
              <a:rPr lang="zh-CN" altLang="en-US" dirty="0"/>
              <a:t>实验</a:t>
            </a:r>
            <a:r>
              <a:rPr lang="en-US" altLang="zh-CN" dirty="0"/>
              <a:t>3</a:t>
            </a:r>
            <a:r>
              <a:rPr lang="zh-CN" altLang="en-US" dirty="0"/>
              <a:t>：</a:t>
            </a:r>
            <a:r>
              <a:rPr lang="zh-CN" altLang="en-US" b="1" dirty="0">
                <a:solidFill>
                  <a:schemeClr val="accent1">
                    <a:lumMod val="75000"/>
                  </a:schemeClr>
                </a:solidFill>
              </a:rPr>
              <a:t>单层泡泡膜薄膜</a:t>
            </a:r>
            <a:endParaRPr lang="en-US" altLang="zh-CN" b="1" dirty="0">
              <a:solidFill>
                <a:schemeClr val="accent1">
                  <a:lumMod val="75000"/>
                </a:schemeClr>
              </a:solidFill>
            </a:endParaRPr>
          </a:p>
        </p:txBody>
      </p:sp>
      <p:sp>
        <p:nvSpPr>
          <p:cNvPr id="29" name="文本框 28">
            <a:extLst>
              <a:ext uri="{FF2B5EF4-FFF2-40B4-BE49-F238E27FC236}">
                <a16:creationId xmlns:a16="http://schemas.microsoft.com/office/drawing/2014/main" id="{45D43E4B-E6CF-8DE6-8789-58CB516C0DDE}"/>
              </a:ext>
            </a:extLst>
          </p:cNvPr>
          <p:cNvSpPr txBox="1"/>
          <p:nvPr/>
        </p:nvSpPr>
        <p:spPr>
          <a:xfrm>
            <a:off x="6095552" y="4526379"/>
            <a:ext cx="3367401" cy="2031325"/>
          </a:xfrm>
          <a:prstGeom prst="rect">
            <a:avLst/>
          </a:prstGeom>
          <a:noFill/>
        </p:spPr>
        <p:txBody>
          <a:bodyPr wrap="square">
            <a:spAutoFit/>
          </a:bodyPr>
          <a:lstStyle/>
          <a:p>
            <a:r>
              <a:rPr lang="zh-CN" altLang="en-US" dirty="0"/>
              <a:t>实验现象：无明暗现象</a:t>
            </a:r>
            <a:endParaRPr lang="en-US" altLang="zh-CN" dirty="0"/>
          </a:p>
          <a:p>
            <a:endParaRPr lang="en-US" altLang="zh-CN" dirty="0"/>
          </a:p>
          <a:p>
            <a:r>
              <a:rPr lang="zh-CN" altLang="en-US" dirty="0"/>
              <a:t>实验分析：单层泡泡膜可近似为平面，无表面曲率，几何特性导致泡泡膜不存在各向异性，所以没有出现黑白色块。</a:t>
            </a:r>
          </a:p>
          <a:p>
            <a:endParaRPr lang="zh-CN" altLang="en-US" dirty="0"/>
          </a:p>
        </p:txBody>
      </p:sp>
      <p:pic>
        <p:nvPicPr>
          <p:cNvPr id="31" name="图片 30">
            <a:extLst>
              <a:ext uri="{FF2B5EF4-FFF2-40B4-BE49-F238E27FC236}">
                <a16:creationId xmlns:a16="http://schemas.microsoft.com/office/drawing/2014/main" id="{0AADD619-44B9-66C6-6B61-3AE912700C5D}"/>
              </a:ext>
            </a:extLst>
          </p:cNvPr>
          <p:cNvPicPr>
            <a:picLocks/>
          </p:cNvPicPr>
          <p:nvPr/>
        </p:nvPicPr>
        <p:blipFill>
          <a:blip r:embed="rId3">
            <a:extLst>
              <a:ext uri="{28A0092B-C50C-407E-A947-70E740481C1C}">
                <a14:useLocalDpi xmlns:a14="http://schemas.microsoft.com/office/drawing/2010/main" val="0"/>
              </a:ext>
            </a:extLst>
          </a:blip>
          <a:srcRect l="36906" t="34810" r="38108" b="46987"/>
          <a:stretch>
            <a:fillRect/>
          </a:stretch>
        </p:blipFill>
        <p:spPr>
          <a:xfrm>
            <a:off x="6139355" y="1701071"/>
            <a:ext cx="2807886" cy="2649718"/>
          </a:xfrm>
          <a:prstGeom prst="rect">
            <a:avLst/>
          </a:prstGeom>
        </p:spPr>
      </p:pic>
      <p:cxnSp>
        <p:nvCxnSpPr>
          <p:cNvPr id="33" name="直接连接符 32">
            <a:extLst>
              <a:ext uri="{FF2B5EF4-FFF2-40B4-BE49-F238E27FC236}">
                <a16:creationId xmlns:a16="http://schemas.microsoft.com/office/drawing/2014/main" id="{1ECBA265-E582-02F4-D490-80EF076F2BD1}"/>
              </a:ext>
            </a:extLst>
          </p:cNvPr>
          <p:cNvCxnSpPr>
            <a:cxnSpLocks/>
          </p:cNvCxnSpPr>
          <p:nvPr/>
        </p:nvCxnSpPr>
        <p:spPr>
          <a:xfrm>
            <a:off x="5619549" y="1169953"/>
            <a:ext cx="0" cy="524193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630C992-B44D-37D9-852F-6C0C722B3625}"/>
              </a:ext>
            </a:extLst>
          </p:cNvPr>
          <p:cNvCxnSpPr>
            <a:cxnSpLocks/>
          </p:cNvCxnSpPr>
          <p:nvPr/>
        </p:nvCxnSpPr>
        <p:spPr>
          <a:xfrm flipH="1">
            <a:off x="9284615" y="1080127"/>
            <a:ext cx="29341" cy="562593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8BE68DC-A117-4676-9C70-EE540B6A4A57}"/>
              </a:ext>
            </a:extLst>
          </p:cNvPr>
          <p:cNvSpPr txBox="1"/>
          <p:nvPr/>
        </p:nvSpPr>
        <p:spPr>
          <a:xfrm>
            <a:off x="9630107" y="1169953"/>
            <a:ext cx="3986126" cy="369332"/>
          </a:xfrm>
          <a:prstGeom prst="rect">
            <a:avLst/>
          </a:prstGeom>
          <a:noFill/>
        </p:spPr>
        <p:txBody>
          <a:bodyPr wrap="square" rtlCol="0">
            <a:spAutoFit/>
          </a:bodyPr>
          <a:lstStyle/>
          <a:p>
            <a:r>
              <a:rPr lang="zh-CN" altLang="en-US" dirty="0"/>
              <a:t>实验</a:t>
            </a:r>
            <a:r>
              <a:rPr lang="en-US" altLang="zh-CN" dirty="0"/>
              <a:t>4</a:t>
            </a:r>
            <a:r>
              <a:rPr lang="zh-CN" altLang="en-US" dirty="0"/>
              <a:t>：</a:t>
            </a:r>
            <a:r>
              <a:rPr lang="zh-CN" altLang="en-US" b="1" dirty="0">
                <a:solidFill>
                  <a:srgbClr val="0070C0"/>
                </a:solidFill>
              </a:rPr>
              <a:t>圆柱体</a:t>
            </a:r>
            <a:r>
              <a:rPr lang="zh-CN" altLang="en-US" dirty="0"/>
              <a:t>泡泡</a:t>
            </a:r>
            <a:endParaRPr lang="en-US" altLang="zh-CN" dirty="0"/>
          </a:p>
        </p:txBody>
      </p:sp>
      <p:pic>
        <p:nvPicPr>
          <p:cNvPr id="14" name="图片 13">
            <a:extLst>
              <a:ext uri="{FF2B5EF4-FFF2-40B4-BE49-F238E27FC236}">
                <a16:creationId xmlns:a16="http://schemas.microsoft.com/office/drawing/2014/main" id="{3DDAD2F0-5ABF-7CFC-E097-B215059257C5}"/>
              </a:ext>
            </a:extLst>
          </p:cNvPr>
          <p:cNvPicPr>
            <a:picLocks/>
          </p:cNvPicPr>
          <p:nvPr/>
        </p:nvPicPr>
        <p:blipFill>
          <a:blip r:embed="rId4" cstate="print">
            <a:extLst>
              <a:ext uri="{28A0092B-C50C-407E-A947-70E740481C1C}">
                <a14:useLocalDpi xmlns:a14="http://schemas.microsoft.com/office/drawing/2010/main" val="0"/>
              </a:ext>
            </a:extLst>
          </a:blip>
          <a:srcRect l="36880" t="35846" r="18584" b="18702"/>
          <a:stretch>
            <a:fillRect/>
          </a:stretch>
        </p:blipFill>
        <p:spPr>
          <a:xfrm>
            <a:off x="9630107" y="1813513"/>
            <a:ext cx="2333411" cy="1743509"/>
          </a:xfrm>
          <a:prstGeom prst="rect">
            <a:avLst/>
          </a:prstGeom>
        </p:spPr>
      </p:pic>
      <p:sp>
        <p:nvSpPr>
          <p:cNvPr id="18" name="文本框 17">
            <a:extLst>
              <a:ext uri="{FF2B5EF4-FFF2-40B4-BE49-F238E27FC236}">
                <a16:creationId xmlns:a16="http://schemas.microsoft.com/office/drawing/2014/main" id="{E6E30D02-E408-3A8E-58D2-11641AAB29BC}"/>
              </a:ext>
            </a:extLst>
          </p:cNvPr>
          <p:cNvSpPr txBox="1"/>
          <p:nvPr/>
        </p:nvSpPr>
        <p:spPr>
          <a:xfrm>
            <a:off x="9379113" y="3956051"/>
            <a:ext cx="6808720" cy="369332"/>
          </a:xfrm>
          <a:prstGeom prst="rect">
            <a:avLst/>
          </a:prstGeom>
          <a:noFill/>
        </p:spPr>
        <p:txBody>
          <a:bodyPr wrap="square">
            <a:spAutoFit/>
          </a:bodyPr>
          <a:lstStyle/>
          <a:p>
            <a:r>
              <a:rPr lang="zh-CN" altLang="en-US" dirty="0"/>
              <a:t>实验现象：无明暗现象</a:t>
            </a:r>
            <a:endParaRPr lang="en-US" altLang="zh-CN" dirty="0"/>
          </a:p>
        </p:txBody>
      </p:sp>
      <p:sp>
        <p:nvSpPr>
          <p:cNvPr id="20" name="文本框 19">
            <a:extLst>
              <a:ext uri="{FF2B5EF4-FFF2-40B4-BE49-F238E27FC236}">
                <a16:creationId xmlns:a16="http://schemas.microsoft.com/office/drawing/2014/main" id="{33A60744-9C00-9C84-040A-4097C29954C0}"/>
              </a:ext>
            </a:extLst>
          </p:cNvPr>
          <p:cNvSpPr txBox="1"/>
          <p:nvPr/>
        </p:nvSpPr>
        <p:spPr>
          <a:xfrm>
            <a:off x="9379113" y="4462404"/>
            <a:ext cx="2835398" cy="2297488"/>
          </a:xfrm>
          <a:prstGeom prst="rect">
            <a:avLst/>
          </a:prstGeom>
          <a:noFill/>
        </p:spPr>
        <p:txBody>
          <a:bodyPr wrap="square">
            <a:spAutoFit/>
          </a:bodyPr>
          <a:lstStyle/>
          <a:p>
            <a:pPr lvl="0">
              <a:lnSpc>
                <a:spcPct val="115000"/>
              </a:lnSpc>
              <a:spcAft>
                <a:spcPts val="800"/>
              </a:spcAft>
            </a:pPr>
            <a:r>
              <a:rPr lang="zh-CN" altLang="en-US" sz="1800" kern="100" dirty="0">
                <a:effectLst/>
                <a:latin typeface="+mn-ea"/>
                <a:cs typeface="Times New Roman" panose="02020603050405020304" pitchFamily="18" charset="0"/>
              </a:rPr>
              <a:t>实验分析：泡泡圆柱侧面仍存在曲率，但水平或垂直改变入射点，入射光线与法线形成的折射面仍为同一平面或相互平行，故折射光线的偏振方向不会改变。</a:t>
            </a:r>
          </a:p>
        </p:txBody>
      </p:sp>
      <p:pic>
        <p:nvPicPr>
          <p:cNvPr id="4" name="图片 3">
            <a:extLst>
              <a:ext uri="{FF2B5EF4-FFF2-40B4-BE49-F238E27FC236}">
                <a16:creationId xmlns:a16="http://schemas.microsoft.com/office/drawing/2014/main" id="{82144311-B441-9D7F-BAB3-71AC94456D09}"/>
              </a:ext>
            </a:extLst>
          </p:cNvPr>
          <p:cNvPicPr>
            <a:picLocks noChangeAspect="1"/>
          </p:cNvPicPr>
          <p:nvPr/>
        </p:nvPicPr>
        <p:blipFill>
          <a:blip r:embed="rId5"/>
          <a:stretch>
            <a:fillRect/>
          </a:stretch>
        </p:blipFill>
        <p:spPr>
          <a:xfrm>
            <a:off x="401917" y="1566239"/>
            <a:ext cx="2124091" cy="2828946"/>
          </a:xfrm>
          <a:prstGeom prst="rect">
            <a:avLst/>
          </a:prstGeom>
        </p:spPr>
      </p:pic>
    </p:spTree>
    <p:extLst>
      <p:ext uri="{BB962C8B-B14F-4D97-AF65-F5344CB8AC3E}">
        <p14:creationId xmlns:p14="http://schemas.microsoft.com/office/powerpoint/2010/main" val="268119458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B97A-784E-604F-3E17-3AA930B102DB}"/>
            </a:ext>
          </a:extLst>
        </p:cNvPr>
        <p:cNvGrpSpPr/>
        <p:nvPr/>
      </p:nvGrpSpPr>
      <p:grpSpPr>
        <a:xfrm>
          <a:off x="0" y="0"/>
          <a:ext cx="0" cy="0"/>
          <a:chOff x="0" y="0"/>
          <a:chExt cx="0" cy="0"/>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a:extLst>
              <a:ext uri="{FF2B5EF4-FFF2-40B4-BE49-F238E27FC236}">
                <a16:creationId xmlns:a16="http://schemas.microsoft.com/office/drawing/2014/main" id="{1BFF16CF-9D5A-89A7-68AE-CCCC9F287341}"/>
              </a:ext>
            </a:extLst>
          </p:cNvPr>
          <p:cNvSpPr/>
          <p:nvPr/>
        </p:nvSpPr>
        <p:spPr>
          <a:xfrm>
            <a:off x="128726" y="449430"/>
            <a:ext cx="8900288" cy="416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lumMod val="65000"/>
                    <a:lumOff val="35000"/>
                  </a:schemeClr>
                </a:solidFill>
                <a:latin typeface="微软雅黑" panose="020B0503020204020204" pitchFamily="34" charset="-122"/>
                <a:cs typeface="+mn-ea"/>
                <a:sym typeface="+mn-lt"/>
              </a:rPr>
              <a:t>6 </a:t>
            </a:r>
            <a:r>
              <a:rPr lang="zh-CN" altLang="en-US" sz="2800" b="1" dirty="0">
                <a:solidFill>
                  <a:schemeClr val="tx1">
                    <a:lumMod val="65000"/>
                    <a:lumOff val="35000"/>
                  </a:schemeClr>
                </a:solidFill>
                <a:latin typeface="微软雅黑" panose="020B0503020204020204" pitchFamily="34" charset="-122"/>
                <a:cs typeface="+mn-ea"/>
                <a:sym typeface="+mn-lt"/>
              </a:rPr>
              <a:t>计算建模</a:t>
            </a:r>
            <a:r>
              <a:rPr lang="en-US" altLang="zh-CN" sz="2800" b="1" dirty="0">
                <a:solidFill>
                  <a:schemeClr val="tx1">
                    <a:lumMod val="65000"/>
                    <a:lumOff val="35000"/>
                  </a:schemeClr>
                </a:solidFill>
                <a:latin typeface="微软雅黑" panose="020B0503020204020204" pitchFamily="34" charset="-122"/>
                <a:cs typeface="+mn-ea"/>
                <a:sym typeface="+mn-lt"/>
              </a:rPr>
              <a:t>&amp;</a:t>
            </a:r>
            <a:r>
              <a:rPr lang="zh-CN" altLang="en-US" sz="2800" b="1" dirty="0">
                <a:solidFill>
                  <a:schemeClr val="tx1">
                    <a:lumMod val="65000"/>
                    <a:lumOff val="35000"/>
                  </a:schemeClr>
                </a:solidFill>
                <a:latin typeface="微软雅黑" panose="020B0503020204020204" pitchFamily="34" charset="-122"/>
                <a:cs typeface="+mn-ea"/>
                <a:sym typeface="+mn-lt"/>
              </a:rPr>
              <a:t>程序模拟</a:t>
            </a:r>
            <a:endParaRPr lang="en-US" altLang="zh-CN" sz="2800" b="1" dirty="0">
              <a:solidFill>
                <a:schemeClr val="tx1">
                  <a:lumMod val="65000"/>
                  <a:lumOff val="35000"/>
                </a:schemeClr>
              </a:solidFill>
              <a:latin typeface="微软雅黑" panose="020B0503020204020204" pitchFamily="34" charset="-122"/>
              <a:cs typeface="+mn-ea"/>
              <a:sym typeface="+mn-lt"/>
            </a:endParaRPr>
          </a:p>
          <a:p>
            <a:endParaRPr lang="zh-CN" altLang="en-US" sz="3200" b="1" dirty="0">
              <a:solidFill>
                <a:schemeClr val="tx1">
                  <a:lumMod val="65000"/>
                  <a:lumOff val="35000"/>
                </a:schemeClr>
              </a:solidFill>
              <a:latin typeface="微软雅黑" panose="020B0503020204020204" pitchFamily="34" charset="-122"/>
              <a:cs typeface="+mn-ea"/>
              <a:sym typeface="+mn-lt"/>
            </a:endParaRPr>
          </a:p>
        </p:txBody>
      </p:sp>
      <p:sp>
        <p:nvSpPr>
          <p:cNvPr id="16" name="矩形 15">
            <a:extLst>
              <a:ext uri="{FF2B5EF4-FFF2-40B4-BE49-F238E27FC236}">
                <a16:creationId xmlns:a16="http://schemas.microsoft.com/office/drawing/2014/main" id="{5B0A000D-DC15-BC31-E032-31607B0B841A}"/>
              </a:ext>
            </a:extLst>
          </p:cNvPr>
          <p:cNvSpPr/>
          <p:nvPr/>
        </p:nvSpPr>
        <p:spPr>
          <a:xfrm>
            <a:off x="1308536" y="826211"/>
            <a:ext cx="3847630"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a:extLst>
              <a:ext uri="{FF2B5EF4-FFF2-40B4-BE49-F238E27FC236}">
                <a16:creationId xmlns:a16="http://schemas.microsoft.com/office/drawing/2014/main" id="{C1516403-4E9A-E927-8E87-CD403C3F6939}"/>
              </a:ext>
            </a:extLst>
          </p:cNvPr>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14" name="文本框 13">
            <a:extLst>
              <a:ext uri="{FF2B5EF4-FFF2-40B4-BE49-F238E27FC236}">
                <a16:creationId xmlns:a16="http://schemas.microsoft.com/office/drawing/2014/main" id="{AF666D0C-1BEB-DAA0-587E-559408ECBDAE}"/>
              </a:ext>
            </a:extLst>
          </p:cNvPr>
          <p:cNvSpPr txBox="1"/>
          <p:nvPr/>
        </p:nvSpPr>
        <p:spPr>
          <a:xfrm>
            <a:off x="232707" y="873011"/>
            <a:ext cx="6096912" cy="369332"/>
          </a:xfrm>
          <a:prstGeom prst="rect">
            <a:avLst/>
          </a:prstGeom>
          <a:noFill/>
        </p:spPr>
        <p:txBody>
          <a:bodyPr wrap="square">
            <a:spAutoFit/>
          </a:bodyPr>
          <a:lstStyle/>
          <a:p>
            <a:r>
              <a:rPr lang="zh-CN" altLang="en-US" dirty="0"/>
              <a:t>经数学建模与推导，人眼看到的光强可近似为：</a:t>
            </a:r>
          </a:p>
        </p:txBody>
      </p:sp>
      <p:pic>
        <p:nvPicPr>
          <p:cNvPr id="20" name="图片 19" descr="文本, 信件&#10;&#10;AI 生成的内容可能不正确。">
            <a:extLst>
              <a:ext uri="{FF2B5EF4-FFF2-40B4-BE49-F238E27FC236}">
                <a16:creationId xmlns:a16="http://schemas.microsoft.com/office/drawing/2014/main" id="{8AD1E697-0ED7-6B7E-0B68-5C460A27B6D9}"/>
              </a:ext>
            </a:extLst>
          </p:cNvPr>
          <p:cNvPicPr>
            <a:picLocks noChangeAspect="1"/>
          </p:cNvPicPr>
          <p:nvPr/>
        </p:nvPicPr>
        <p:blipFill>
          <a:blip r:embed="rId2"/>
          <a:stretch>
            <a:fillRect/>
          </a:stretch>
        </p:blipFill>
        <p:spPr>
          <a:xfrm>
            <a:off x="0" y="1456908"/>
            <a:ext cx="5772065" cy="1492196"/>
          </a:xfrm>
          <a:prstGeom prst="rect">
            <a:avLst/>
          </a:prstGeom>
        </p:spPr>
      </p:pic>
      <p:sp>
        <p:nvSpPr>
          <p:cNvPr id="22" name="文本框 21">
            <a:extLst>
              <a:ext uri="{FF2B5EF4-FFF2-40B4-BE49-F238E27FC236}">
                <a16:creationId xmlns:a16="http://schemas.microsoft.com/office/drawing/2014/main" id="{BD10CEC6-E0D1-060A-69FA-7F948B6038E9}"/>
              </a:ext>
            </a:extLst>
          </p:cNvPr>
          <p:cNvSpPr txBox="1"/>
          <p:nvPr/>
        </p:nvSpPr>
        <p:spPr>
          <a:xfrm>
            <a:off x="232707" y="3040752"/>
            <a:ext cx="6096912" cy="388248"/>
          </a:xfrm>
          <a:prstGeom prst="rect">
            <a:avLst/>
          </a:prstGeom>
          <a:noFill/>
        </p:spPr>
        <p:txBody>
          <a:bodyPr wrap="square">
            <a:spAutoFit/>
          </a:bodyPr>
          <a:lstStyle/>
          <a:p>
            <a:pPr>
              <a:lnSpc>
                <a:spcPct val="115000"/>
              </a:lnSpc>
              <a:spcAft>
                <a:spcPts val="800"/>
              </a:spcAft>
              <a:buNone/>
            </a:pPr>
            <a:r>
              <a:rPr lang="zh-CN" altLang="en-US" sz="1800" kern="100" dirty="0">
                <a:effectLst/>
                <a:latin typeface="+mn-ea"/>
                <a:cs typeface="Times New Roman" panose="02020603050405020304" pitchFamily="18" charset="0"/>
              </a:rPr>
              <a:t>经</a:t>
            </a:r>
            <a:r>
              <a:rPr lang="en-US" altLang="zh-CN" sz="1800" kern="100" dirty="0" err="1">
                <a:effectLst/>
                <a:latin typeface="+mn-ea"/>
                <a:cs typeface="Times New Roman" panose="02020603050405020304" pitchFamily="18" charset="0"/>
              </a:rPr>
              <a:t>Matlab</a:t>
            </a:r>
            <a:r>
              <a:rPr lang="zh-CN" altLang="en-US" sz="1800" kern="100" dirty="0">
                <a:effectLst/>
                <a:latin typeface="+mn-ea"/>
                <a:cs typeface="Times New Roman" panose="02020603050405020304" pitchFamily="18" charset="0"/>
              </a:rPr>
              <a:t>程序计算模拟，得到的模拟图像。</a:t>
            </a:r>
          </a:p>
        </p:txBody>
      </p:sp>
      <p:pic>
        <p:nvPicPr>
          <p:cNvPr id="24" name="图片 23">
            <a:extLst>
              <a:ext uri="{FF2B5EF4-FFF2-40B4-BE49-F238E27FC236}">
                <a16:creationId xmlns:a16="http://schemas.microsoft.com/office/drawing/2014/main" id="{1F17BF4C-C439-6C2F-8BB8-2969556423E0}"/>
              </a:ext>
            </a:extLst>
          </p:cNvPr>
          <p:cNvPicPr>
            <a:picLocks/>
          </p:cNvPicPr>
          <p:nvPr/>
        </p:nvPicPr>
        <p:blipFill>
          <a:blip r:embed="rId3" cstate="print">
            <a:extLst>
              <a:ext uri="{28A0092B-C50C-407E-A947-70E740481C1C}">
                <a14:useLocalDpi xmlns:a14="http://schemas.microsoft.com/office/drawing/2010/main" val="0"/>
              </a:ext>
            </a:extLst>
          </a:blip>
          <a:srcRect l="3321" t="6707" r="1946" b="5437"/>
          <a:stretch>
            <a:fillRect/>
          </a:stretch>
        </p:blipFill>
        <p:spPr>
          <a:xfrm>
            <a:off x="4166817" y="3429000"/>
            <a:ext cx="7052378" cy="3406250"/>
          </a:xfrm>
          <a:prstGeom prst="rect">
            <a:avLst/>
          </a:prstGeom>
        </p:spPr>
      </p:pic>
      <p:pic>
        <p:nvPicPr>
          <p:cNvPr id="25" name="图片 24" descr="图表&#10;&#10;AI 生成的内容可能不正确。">
            <a:extLst>
              <a:ext uri="{FF2B5EF4-FFF2-40B4-BE49-F238E27FC236}">
                <a16:creationId xmlns:a16="http://schemas.microsoft.com/office/drawing/2014/main" id="{CD288A68-2D01-C881-6729-BAE1439BDDE2}"/>
              </a:ext>
            </a:extLst>
          </p:cNvPr>
          <p:cNvPicPr>
            <a:picLocks noChangeAspect="1"/>
          </p:cNvPicPr>
          <p:nvPr/>
        </p:nvPicPr>
        <p:blipFill>
          <a:blip r:embed="rId4"/>
          <a:stretch>
            <a:fillRect/>
          </a:stretch>
        </p:blipFill>
        <p:spPr>
          <a:xfrm>
            <a:off x="412311" y="3540450"/>
            <a:ext cx="3716178" cy="3406250"/>
          </a:xfrm>
          <a:prstGeom prst="rect">
            <a:avLst/>
          </a:prstGeom>
        </p:spPr>
      </p:pic>
      <p:pic>
        <p:nvPicPr>
          <p:cNvPr id="4" name="图片 3">
            <a:extLst>
              <a:ext uri="{FF2B5EF4-FFF2-40B4-BE49-F238E27FC236}">
                <a16:creationId xmlns:a16="http://schemas.microsoft.com/office/drawing/2014/main" id="{36186F0E-7984-FEEF-F0DA-32D3B1BDD532}"/>
              </a:ext>
            </a:extLst>
          </p:cNvPr>
          <p:cNvPicPr>
            <a:picLocks noChangeAspect="1"/>
          </p:cNvPicPr>
          <p:nvPr/>
        </p:nvPicPr>
        <p:blipFill>
          <a:blip r:embed="rId5"/>
          <a:stretch>
            <a:fillRect/>
          </a:stretch>
        </p:blipFill>
        <p:spPr>
          <a:xfrm>
            <a:off x="7906247" y="22750"/>
            <a:ext cx="3230818" cy="3531871"/>
          </a:xfrm>
          <a:prstGeom prst="rect">
            <a:avLst/>
          </a:prstGeom>
        </p:spPr>
      </p:pic>
    </p:spTree>
    <p:extLst>
      <p:ext uri="{BB962C8B-B14F-4D97-AF65-F5344CB8AC3E}">
        <p14:creationId xmlns:p14="http://schemas.microsoft.com/office/powerpoint/2010/main" val="333101624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F4DF9-DC33-9DB1-6CFE-BF46A7684595}"/>
            </a:ext>
          </a:extLst>
        </p:cNvPr>
        <p:cNvGrpSpPr/>
        <p:nvPr/>
      </p:nvGrpSpPr>
      <p:grpSpPr>
        <a:xfrm>
          <a:off x="0" y="0"/>
          <a:ext cx="0" cy="0"/>
          <a:chOff x="0" y="0"/>
          <a:chExt cx="0" cy="0"/>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a:extLst>
              <a:ext uri="{FF2B5EF4-FFF2-40B4-BE49-F238E27FC236}">
                <a16:creationId xmlns:a16="http://schemas.microsoft.com/office/drawing/2014/main" id="{CDFE996D-2480-D961-2C33-56797E52EE52}"/>
              </a:ext>
            </a:extLst>
          </p:cNvPr>
          <p:cNvSpPr/>
          <p:nvPr/>
        </p:nvSpPr>
        <p:spPr>
          <a:xfrm>
            <a:off x="128726" y="449430"/>
            <a:ext cx="8900288" cy="416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lumMod val="65000"/>
                    <a:lumOff val="35000"/>
                  </a:schemeClr>
                </a:solidFill>
                <a:latin typeface="微软雅黑" panose="020B0503020204020204" pitchFamily="34" charset="-122"/>
                <a:cs typeface="+mn-ea"/>
                <a:sym typeface="+mn-lt"/>
              </a:rPr>
              <a:t>7 </a:t>
            </a:r>
            <a:r>
              <a:rPr lang="zh-CN" altLang="en-US" sz="2800" b="1" dirty="0">
                <a:solidFill>
                  <a:schemeClr val="tx1">
                    <a:lumMod val="65000"/>
                    <a:lumOff val="35000"/>
                  </a:schemeClr>
                </a:solidFill>
                <a:latin typeface="微软雅黑" panose="020B0503020204020204" pitchFamily="34" charset="-122"/>
                <a:cs typeface="+mn-ea"/>
                <a:sym typeface="+mn-lt"/>
              </a:rPr>
              <a:t>实验初步结论</a:t>
            </a:r>
            <a:endParaRPr lang="en-US" altLang="zh-CN" sz="2800" b="1" dirty="0">
              <a:solidFill>
                <a:schemeClr val="tx1">
                  <a:lumMod val="65000"/>
                  <a:lumOff val="35000"/>
                </a:schemeClr>
              </a:solidFill>
              <a:latin typeface="微软雅黑" panose="020B0503020204020204" pitchFamily="34" charset="-122"/>
              <a:cs typeface="+mn-ea"/>
              <a:sym typeface="+mn-lt"/>
            </a:endParaRPr>
          </a:p>
          <a:p>
            <a:endParaRPr lang="zh-CN" altLang="en-US" sz="3200" b="1" dirty="0">
              <a:solidFill>
                <a:schemeClr val="tx1">
                  <a:lumMod val="65000"/>
                  <a:lumOff val="35000"/>
                </a:schemeClr>
              </a:solidFill>
              <a:latin typeface="微软雅黑" panose="020B0503020204020204" pitchFamily="34" charset="-122"/>
              <a:cs typeface="+mn-ea"/>
              <a:sym typeface="+mn-lt"/>
            </a:endParaRPr>
          </a:p>
        </p:txBody>
      </p:sp>
      <p:sp>
        <p:nvSpPr>
          <p:cNvPr id="16" name="矩形 15">
            <a:extLst>
              <a:ext uri="{FF2B5EF4-FFF2-40B4-BE49-F238E27FC236}">
                <a16:creationId xmlns:a16="http://schemas.microsoft.com/office/drawing/2014/main" id="{F35EF738-AD4E-C253-1F70-A7D60D84934B}"/>
              </a:ext>
            </a:extLst>
          </p:cNvPr>
          <p:cNvSpPr/>
          <p:nvPr/>
        </p:nvSpPr>
        <p:spPr>
          <a:xfrm>
            <a:off x="1308536" y="826211"/>
            <a:ext cx="3847630"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a:extLst>
              <a:ext uri="{FF2B5EF4-FFF2-40B4-BE49-F238E27FC236}">
                <a16:creationId xmlns:a16="http://schemas.microsoft.com/office/drawing/2014/main" id="{E1423330-FA65-11DB-90A2-59A995F30B67}"/>
              </a:ext>
            </a:extLst>
          </p:cNvPr>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4" name="文本框 3">
            <a:extLst>
              <a:ext uri="{FF2B5EF4-FFF2-40B4-BE49-F238E27FC236}">
                <a16:creationId xmlns:a16="http://schemas.microsoft.com/office/drawing/2014/main" id="{295E72A2-B589-FE8A-6CBD-374D45308442}"/>
              </a:ext>
            </a:extLst>
          </p:cNvPr>
          <p:cNvSpPr txBox="1"/>
          <p:nvPr/>
        </p:nvSpPr>
        <p:spPr>
          <a:xfrm>
            <a:off x="1385982" y="4335705"/>
            <a:ext cx="6096912" cy="484107"/>
          </a:xfrm>
          <a:prstGeom prst="rect">
            <a:avLst/>
          </a:prstGeom>
          <a:noFill/>
        </p:spPr>
        <p:txBody>
          <a:bodyPr wrap="square">
            <a:spAutoFit/>
          </a:bodyPr>
          <a:lstStyle/>
          <a:p>
            <a:pPr>
              <a:lnSpc>
                <a:spcPct val="115000"/>
              </a:lnSpc>
              <a:spcAft>
                <a:spcPts val="800"/>
              </a:spcAft>
              <a:buNone/>
            </a:pPr>
            <a:r>
              <a:rPr lang="zh-CN" altLang="en-US" sz="2400" kern="100" dirty="0">
                <a:effectLst/>
                <a:latin typeface="+mn-ea"/>
                <a:cs typeface="Times New Roman" panose="02020603050405020304" pitchFamily="18" charset="0"/>
              </a:rPr>
              <a:t>球体几何各向异性</a:t>
            </a:r>
          </a:p>
        </p:txBody>
      </p:sp>
      <p:sp>
        <p:nvSpPr>
          <p:cNvPr id="6" name="文本框 5">
            <a:extLst>
              <a:ext uri="{FF2B5EF4-FFF2-40B4-BE49-F238E27FC236}">
                <a16:creationId xmlns:a16="http://schemas.microsoft.com/office/drawing/2014/main" id="{1404BEFC-8A17-C75F-78CA-5E2DCC89DC22}"/>
              </a:ext>
            </a:extLst>
          </p:cNvPr>
          <p:cNvSpPr txBox="1"/>
          <p:nvPr/>
        </p:nvSpPr>
        <p:spPr>
          <a:xfrm>
            <a:off x="1264829" y="5843245"/>
            <a:ext cx="6096912" cy="484107"/>
          </a:xfrm>
          <a:prstGeom prst="rect">
            <a:avLst/>
          </a:prstGeom>
          <a:noFill/>
        </p:spPr>
        <p:txBody>
          <a:bodyPr wrap="square">
            <a:spAutoFit/>
          </a:bodyPr>
          <a:lstStyle/>
          <a:p>
            <a:pPr>
              <a:lnSpc>
                <a:spcPct val="115000"/>
              </a:lnSpc>
              <a:spcAft>
                <a:spcPts val="800"/>
              </a:spcAft>
              <a:buNone/>
            </a:pPr>
            <a:r>
              <a:rPr lang="zh-CN" altLang="en-US" sz="2400" kern="100" dirty="0">
                <a:effectLst/>
                <a:latin typeface="+mn-ea"/>
                <a:cs typeface="Times New Roman" panose="02020603050405020304" pitchFamily="18" charset="0"/>
              </a:rPr>
              <a:t>正交偏振下明暗纹样</a:t>
            </a:r>
          </a:p>
        </p:txBody>
      </p:sp>
      <p:sp>
        <p:nvSpPr>
          <p:cNvPr id="8" name="文本框 7">
            <a:extLst>
              <a:ext uri="{FF2B5EF4-FFF2-40B4-BE49-F238E27FC236}">
                <a16:creationId xmlns:a16="http://schemas.microsoft.com/office/drawing/2014/main" id="{E165F246-4423-AD22-8B23-0100C1162E75}"/>
              </a:ext>
            </a:extLst>
          </p:cNvPr>
          <p:cNvSpPr txBox="1"/>
          <p:nvPr/>
        </p:nvSpPr>
        <p:spPr>
          <a:xfrm>
            <a:off x="7955732" y="4335705"/>
            <a:ext cx="6096912" cy="484107"/>
          </a:xfrm>
          <a:prstGeom prst="rect">
            <a:avLst/>
          </a:prstGeom>
          <a:noFill/>
        </p:spPr>
        <p:txBody>
          <a:bodyPr wrap="square">
            <a:spAutoFit/>
          </a:bodyPr>
          <a:lstStyle/>
          <a:p>
            <a:pPr>
              <a:lnSpc>
                <a:spcPct val="115000"/>
              </a:lnSpc>
              <a:spcAft>
                <a:spcPts val="800"/>
              </a:spcAft>
              <a:buNone/>
            </a:pPr>
            <a:r>
              <a:rPr lang="zh-CN" altLang="en-US" sz="2400" kern="100" dirty="0">
                <a:effectLst/>
                <a:latin typeface="+mn-ea"/>
                <a:cs typeface="Times New Roman" panose="02020603050405020304" pitchFamily="18" charset="0"/>
              </a:rPr>
              <a:t>薄膜干涉</a:t>
            </a:r>
          </a:p>
        </p:txBody>
      </p:sp>
      <p:sp>
        <p:nvSpPr>
          <p:cNvPr id="10" name="文本框 9">
            <a:extLst>
              <a:ext uri="{FF2B5EF4-FFF2-40B4-BE49-F238E27FC236}">
                <a16:creationId xmlns:a16="http://schemas.microsoft.com/office/drawing/2014/main" id="{9F4A5A7B-3B5C-DD8D-FBB3-2CB388B54160}"/>
              </a:ext>
            </a:extLst>
          </p:cNvPr>
          <p:cNvSpPr txBox="1"/>
          <p:nvPr/>
        </p:nvSpPr>
        <p:spPr>
          <a:xfrm>
            <a:off x="8118722" y="5843245"/>
            <a:ext cx="6096912" cy="461665"/>
          </a:xfrm>
          <a:prstGeom prst="rect">
            <a:avLst/>
          </a:prstGeom>
          <a:noFill/>
        </p:spPr>
        <p:txBody>
          <a:bodyPr wrap="square">
            <a:spAutoFit/>
          </a:bodyPr>
          <a:lstStyle/>
          <a:p>
            <a:r>
              <a:rPr lang="zh-CN" altLang="en-US" sz="2400" kern="100" dirty="0">
                <a:effectLst/>
                <a:latin typeface="+mn-ea"/>
                <a:cs typeface="Times New Roman" panose="02020603050405020304" pitchFamily="18" charset="0"/>
              </a:rPr>
              <a:t>彩色条纹</a:t>
            </a:r>
            <a:endParaRPr lang="zh-CN" altLang="en-US" sz="2400" dirty="0"/>
          </a:p>
        </p:txBody>
      </p:sp>
      <p:sp>
        <p:nvSpPr>
          <p:cNvPr id="11" name="箭头: 右 10">
            <a:extLst>
              <a:ext uri="{FF2B5EF4-FFF2-40B4-BE49-F238E27FC236}">
                <a16:creationId xmlns:a16="http://schemas.microsoft.com/office/drawing/2014/main" id="{361FD160-EC66-DB55-DE01-F9244DF9F5CC}"/>
              </a:ext>
            </a:extLst>
          </p:cNvPr>
          <p:cNvSpPr/>
          <p:nvPr/>
        </p:nvSpPr>
        <p:spPr>
          <a:xfrm rot="5400000">
            <a:off x="2334594" y="5204247"/>
            <a:ext cx="789831" cy="3767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箭头: 右 11">
            <a:extLst>
              <a:ext uri="{FF2B5EF4-FFF2-40B4-BE49-F238E27FC236}">
                <a16:creationId xmlns:a16="http://schemas.microsoft.com/office/drawing/2014/main" id="{8238C7EE-67FD-53DC-8C15-96B90853333E}"/>
              </a:ext>
            </a:extLst>
          </p:cNvPr>
          <p:cNvSpPr/>
          <p:nvPr/>
        </p:nvSpPr>
        <p:spPr>
          <a:xfrm rot="5400000">
            <a:off x="8257658" y="5082976"/>
            <a:ext cx="903109" cy="3767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图片包含 游戏机, 桌子&#10;&#10;AI 生成的内容可能不正确。">
            <a:extLst>
              <a:ext uri="{FF2B5EF4-FFF2-40B4-BE49-F238E27FC236}">
                <a16:creationId xmlns:a16="http://schemas.microsoft.com/office/drawing/2014/main" id="{B899544A-BCDB-AF76-858C-5D6CD5B995BC}"/>
              </a:ext>
            </a:extLst>
          </p:cNvPr>
          <p:cNvPicPr>
            <a:picLocks/>
          </p:cNvPicPr>
          <p:nvPr/>
        </p:nvPicPr>
        <p:blipFill>
          <a:blip r:embed="rId2" cstate="print">
            <a:extLst>
              <a:ext uri="{28A0092B-C50C-407E-A947-70E740481C1C}">
                <a14:useLocalDpi xmlns:a14="http://schemas.microsoft.com/office/drawing/2010/main" val="0"/>
              </a:ext>
            </a:extLst>
          </a:blip>
          <a:srcRect l="31657" t="17682" r="30302" b="25867"/>
          <a:stretch>
            <a:fillRect/>
          </a:stretch>
        </p:blipFill>
        <p:spPr>
          <a:xfrm>
            <a:off x="1264829" y="1195146"/>
            <a:ext cx="2929364" cy="2922426"/>
          </a:xfrm>
          <a:prstGeom prst="rect">
            <a:avLst/>
          </a:prstGeom>
        </p:spPr>
      </p:pic>
      <p:pic>
        <p:nvPicPr>
          <p:cNvPr id="17" name="图片 16" descr="图片包含 板子, 桌子&#10;&#10;AI 生成的内容可能不正确。">
            <a:extLst>
              <a:ext uri="{FF2B5EF4-FFF2-40B4-BE49-F238E27FC236}">
                <a16:creationId xmlns:a16="http://schemas.microsoft.com/office/drawing/2014/main" id="{DA6E59C8-4CEC-4056-E463-6378CDC8038B}"/>
              </a:ext>
            </a:extLst>
          </p:cNvPr>
          <p:cNvPicPr>
            <a:picLocks noChangeAspect="1"/>
          </p:cNvPicPr>
          <p:nvPr/>
        </p:nvPicPr>
        <p:blipFill>
          <a:blip r:embed="rId3" cstate="print">
            <a:extLst>
              <a:ext uri="{28A0092B-C50C-407E-A947-70E740481C1C}">
                <a14:useLocalDpi xmlns:a14="http://schemas.microsoft.com/office/drawing/2010/main" val="0"/>
              </a:ext>
            </a:extLst>
          </a:blip>
          <a:srcRect l="31129" t="6861" r="36607" b="15310"/>
          <a:stretch/>
        </p:blipFill>
        <p:spPr>
          <a:xfrm>
            <a:off x="7257580" y="1083695"/>
            <a:ext cx="2814110" cy="3048830"/>
          </a:xfrm>
          <a:prstGeom prst="rect">
            <a:avLst/>
          </a:prstGeom>
        </p:spPr>
      </p:pic>
    </p:spTree>
    <p:extLst>
      <p:ext uri="{BB962C8B-B14F-4D97-AF65-F5344CB8AC3E}">
        <p14:creationId xmlns:p14="http://schemas.microsoft.com/office/powerpoint/2010/main" val="11528798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3793" b="16562"/>
          <a:stretch>
            <a:fillRect/>
          </a:stretch>
        </p:blipFill>
        <p:spPr>
          <a:xfrm>
            <a:off x="0" y="-32671"/>
            <a:ext cx="12192000" cy="6858000"/>
          </a:xfrm>
          <a:prstGeom prst="rect">
            <a:avLst/>
          </a:prstGeom>
        </p:spPr>
      </p:pic>
      <p:sp>
        <p:nvSpPr>
          <p:cNvPr id="13" name="文本框 1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txBox="1"/>
          <p:nvPr/>
        </p:nvSpPr>
        <p:spPr>
          <a:xfrm>
            <a:off x="1191609" y="2881555"/>
            <a:ext cx="7361042" cy="923330"/>
          </a:xfrm>
          <a:prstGeom prst="rect">
            <a:avLst/>
          </a:prstGeom>
          <a:noFill/>
        </p:spPr>
        <p:txBody>
          <a:bodyPr wrap="square" rtlCol="0">
            <a:spAutoFit/>
            <a:scene3d>
              <a:camera prst="orthographicFront">
                <a:rot lat="0" lon="0" rev="0"/>
              </a:camera>
              <a:lightRig rig="threePt" dir="t"/>
            </a:scene3d>
          </a:bodyPr>
          <a:lstStyle/>
          <a:p>
            <a:r>
              <a:rPr lang="en-US" altLang="zh-CN" sz="5400" b="1" spc="-150" dirty="0">
                <a:solidFill>
                  <a:schemeClr val="tx1">
                    <a:lumMod val="85000"/>
                    <a:lumOff val="15000"/>
                  </a:schemeClr>
                </a:solidFill>
                <a:latin typeface="微软雅黑" panose="020B0503020204020204" pitchFamily="34" charset="-122"/>
                <a:cs typeface="+mn-ea"/>
                <a:sym typeface="+mn-lt"/>
              </a:rPr>
              <a:t>Thanks for attention</a:t>
            </a:r>
            <a:endParaRPr lang="zh-CN" altLang="en-US" sz="5400" b="1" spc="-150" dirty="0">
              <a:solidFill>
                <a:schemeClr val="tx1">
                  <a:lumMod val="85000"/>
                  <a:lumOff val="15000"/>
                </a:schemeClr>
              </a:solidFill>
              <a:latin typeface="微软雅黑" panose="020B0503020204020204" pitchFamily="34" charset="-122"/>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10" name="矩形 9"/>
          <p:cNvSpPr/>
          <p:nvPr/>
        </p:nvSpPr>
        <p:spPr>
          <a:xfrm>
            <a:off x="1443659" y="4012802"/>
            <a:ext cx="800100" cy="139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15196" b="5158"/>
          <a:stretch>
            <a:fillRect/>
          </a:stretch>
        </p:blipFill>
        <p:spPr>
          <a:xfrm>
            <a:off x="0" y="0"/>
            <a:ext cx="12192001" cy="6858001"/>
          </a:xfrm>
          <a:prstGeom prst="rect">
            <a:avLst/>
          </a:prstGeom>
        </p:spPr>
      </p:pic>
      <p:sp>
        <p:nvSpPr>
          <p:cNvPr id="11" name="Rectangle 2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48168" y="1155063"/>
            <a:ext cx="1814702" cy="396583"/>
          </a:xfrm>
          <a:prstGeom prst="rect">
            <a:avLst/>
          </a:prstGeom>
        </p:spPr>
        <p:txBody>
          <a:bodyPr wrap="square">
            <a:spAutoFit/>
          </a:bodyPr>
          <a:lstStyle/>
          <a:p>
            <a:pPr>
              <a:lnSpc>
                <a:spcPct val="120000"/>
              </a:lnSpc>
            </a:pPr>
            <a:r>
              <a:rPr lang="zh-CN" altLang="en-US" b="1" dirty="0">
                <a:solidFill>
                  <a:schemeClr val="tx1">
                    <a:lumMod val="85000"/>
                    <a:lumOff val="15000"/>
                  </a:schemeClr>
                </a:solidFill>
                <a:latin typeface="微软雅黑" panose="020B0503020204020204" pitchFamily="34" charset="-122"/>
                <a:cs typeface="+mn-ea"/>
                <a:sym typeface="+mn-lt"/>
              </a:rPr>
              <a:t>实验背景</a:t>
            </a:r>
            <a:endParaRPr lang="en-US" b="1" dirty="0">
              <a:solidFill>
                <a:schemeClr val="tx1">
                  <a:lumMod val="85000"/>
                  <a:lumOff val="15000"/>
                </a:schemeClr>
              </a:solidFill>
              <a:latin typeface="微软雅黑" panose="020B0503020204020204" pitchFamily="34" charset="-122"/>
              <a:cs typeface="+mn-ea"/>
              <a:sym typeface="+mn-lt"/>
            </a:endParaRPr>
          </a:p>
        </p:txBody>
      </p:sp>
      <p:sp>
        <p:nvSpPr>
          <p:cNvPr id="13" name="矩形 1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621472" y="1154215"/>
            <a:ext cx="729687" cy="523220"/>
          </a:xfrm>
          <a:prstGeom prst="rect">
            <a:avLst/>
          </a:prstGeom>
        </p:spPr>
        <p:txBody>
          <a:bodyPr wrap="none">
            <a:spAutoFit/>
          </a:bodyPr>
          <a:lstStyle/>
          <a:p>
            <a:r>
              <a:rPr lang="en-US" altLang="zh-CN" sz="2800" b="1" dirty="0">
                <a:solidFill>
                  <a:schemeClr val="tx1">
                    <a:lumMod val="85000"/>
                    <a:lumOff val="15000"/>
                  </a:schemeClr>
                </a:solidFill>
                <a:latin typeface="微软雅黑" panose="020B0503020204020204" pitchFamily="34" charset="-122"/>
                <a:cs typeface="+mn-ea"/>
                <a:sym typeface="+mn-lt"/>
              </a:rPr>
              <a:t>01.</a:t>
            </a:r>
            <a:endParaRPr lang="zh-CN" altLang="en-US" sz="2800" b="1" dirty="0">
              <a:solidFill>
                <a:schemeClr val="tx1">
                  <a:lumMod val="85000"/>
                  <a:lumOff val="15000"/>
                </a:schemeClr>
              </a:solidFill>
              <a:latin typeface="微软雅黑" panose="020B0503020204020204" pitchFamily="34" charset="-122"/>
              <a:cs typeface="+mn-ea"/>
              <a:sym typeface="+mn-lt"/>
            </a:endParaRPr>
          </a:p>
        </p:txBody>
      </p:sp>
      <p:sp>
        <p:nvSpPr>
          <p:cNvPr id="14" name="Rectangle 2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548168" y="1861773"/>
            <a:ext cx="4207621" cy="4717766"/>
          </a:xfrm>
          <a:prstGeom prst="rect">
            <a:avLst/>
          </a:prstGeom>
        </p:spPr>
        <p:txBody>
          <a:bodyPr wrap="square">
            <a:spAutoFit/>
          </a:bodyPr>
          <a:lstStyle/>
          <a:p>
            <a:pPr>
              <a:lnSpc>
                <a:spcPct val="120000"/>
              </a:lnSpc>
            </a:pPr>
            <a:r>
              <a:rPr lang="zh-CN" altLang="en-US" b="1" dirty="0">
                <a:solidFill>
                  <a:schemeClr val="tx1">
                    <a:lumMod val="85000"/>
                    <a:lumOff val="15000"/>
                  </a:schemeClr>
                </a:solidFill>
                <a:latin typeface="微软雅黑" panose="020B0503020204020204" pitchFamily="34" charset="-122"/>
                <a:cs typeface="+mn-ea"/>
                <a:sym typeface="+mn-lt"/>
              </a:rPr>
              <a:t>实验目的</a:t>
            </a: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r>
              <a:rPr lang="zh-CN" altLang="en-US" b="1" dirty="0">
                <a:solidFill>
                  <a:schemeClr val="tx1">
                    <a:lumMod val="85000"/>
                    <a:lumOff val="15000"/>
                  </a:schemeClr>
                </a:solidFill>
                <a:latin typeface="微软雅黑" panose="020B0503020204020204" pitchFamily="34" charset="-122"/>
                <a:cs typeface="+mn-ea"/>
                <a:sym typeface="+mn-lt"/>
              </a:rPr>
              <a:t>实验器材</a:t>
            </a: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r>
              <a:rPr lang="zh-CN" altLang="en-US" b="1" dirty="0">
                <a:solidFill>
                  <a:schemeClr val="tx1">
                    <a:lumMod val="85000"/>
                    <a:lumOff val="15000"/>
                  </a:schemeClr>
                </a:solidFill>
                <a:latin typeface="微软雅黑" panose="020B0503020204020204" pitchFamily="34" charset="-122"/>
                <a:cs typeface="+mn-ea"/>
                <a:sym typeface="+mn-lt"/>
              </a:rPr>
              <a:t>假设与猜想</a:t>
            </a: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r>
              <a:rPr lang="zh-CN" altLang="en-US" b="1" dirty="0">
                <a:solidFill>
                  <a:schemeClr val="tx1">
                    <a:lumMod val="85000"/>
                    <a:lumOff val="15000"/>
                  </a:schemeClr>
                </a:solidFill>
                <a:latin typeface="微软雅黑" panose="020B0503020204020204" pitchFamily="34" charset="-122"/>
                <a:cs typeface="+mn-ea"/>
                <a:sym typeface="+mn-lt"/>
              </a:rPr>
              <a:t>实验现象与分析</a:t>
            </a: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r>
              <a:rPr lang="zh-CN" altLang="en-US" b="1" dirty="0">
                <a:solidFill>
                  <a:schemeClr val="tx1">
                    <a:lumMod val="85000"/>
                    <a:lumOff val="15000"/>
                  </a:schemeClr>
                </a:solidFill>
                <a:latin typeface="微软雅黑" panose="020B0503020204020204" pitchFamily="34" charset="-122"/>
                <a:cs typeface="+mn-ea"/>
                <a:sym typeface="+mn-lt"/>
              </a:rPr>
              <a:t>计算建模</a:t>
            </a:r>
            <a:r>
              <a:rPr lang="en-US" altLang="zh-CN" b="1" dirty="0">
                <a:solidFill>
                  <a:schemeClr val="tx1">
                    <a:lumMod val="85000"/>
                    <a:lumOff val="15000"/>
                  </a:schemeClr>
                </a:solidFill>
                <a:latin typeface="微软雅黑" panose="020B0503020204020204" pitchFamily="34" charset="-122"/>
                <a:cs typeface="+mn-ea"/>
                <a:sym typeface="+mn-lt"/>
              </a:rPr>
              <a:t>&amp;</a:t>
            </a:r>
            <a:r>
              <a:rPr lang="zh-CN" altLang="en-US" b="1" dirty="0">
                <a:solidFill>
                  <a:schemeClr val="tx1">
                    <a:lumMod val="85000"/>
                    <a:lumOff val="15000"/>
                  </a:schemeClr>
                </a:solidFill>
                <a:latin typeface="微软雅黑" panose="020B0503020204020204" pitchFamily="34" charset="-122"/>
                <a:cs typeface="+mn-ea"/>
                <a:sym typeface="+mn-lt"/>
              </a:rPr>
              <a:t>程序分析</a:t>
            </a: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r>
              <a:rPr lang="zh-CN" altLang="en-US" b="1" dirty="0">
                <a:solidFill>
                  <a:schemeClr val="tx1">
                    <a:lumMod val="85000"/>
                    <a:lumOff val="15000"/>
                  </a:schemeClr>
                </a:solidFill>
                <a:latin typeface="微软雅黑" panose="020B0503020204020204" pitchFamily="34" charset="-122"/>
                <a:cs typeface="+mn-ea"/>
                <a:sym typeface="+mn-lt"/>
              </a:rPr>
              <a:t>实验初步结论</a:t>
            </a: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endParaRPr lang="en-US" altLang="zh-CN" b="1" dirty="0">
              <a:solidFill>
                <a:schemeClr val="tx1">
                  <a:lumMod val="85000"/>
                  <a:lumOff val="15000"/>
                </a:schemeClr>
              </a:solidFill>
              <a:latin typeface="微软雅黑" panose="020B0503020204020204" pitchFamily="34" charset="-122"/>
              <a:cs typeface="+mn-ea"/>
              <a:sym typeface="+mn-lt"/>
            </a:endParaRPr>
          </a:p>
          <a:p>
            <a:pPr>
              <a:lnSpc>
                <a:spcPct val="120000"/>
              </a:lnSpc>
            </a:pPr>
            <a:endParaRPr lang="en-US" b="1" dirty="0">
              <a:solidFill>
                <a:schemeClr val="tx1">
                  <a:lumMod val="85000"/>
                  <a:lumOff val="15000"/>
                </a:schemeClr>
              </a:solidFill>
              <a:latin typeface="微软雅黑" panose="020B0503020204020204" pitchFamily="34" charset="-122"/>
              <a:cs typeface="+mn-ea"/>
              <a:sym typeface="+mn-lt"/>
            </a:endParaRPr>
          </a:p>
          <a:p>
            <a:pPr>
              <a:lnSpc>
                <a:spcPct val="120000"/>
              </a:lnSpc>
            </a:pPr>
            <a:endParaRPr lang="en-US" b="1" dirty="0">
              <a:solidFill>
                <a:schemeClr val="tx1">
                  <a:lumMod val="85000"/>
                  <a:lumOff val="15000"/>
                </a:schemeClr>
              </a:solidFill>
              <a:latin typeface="微软雅黑" panose="020B0503020204020204" pitchFamily="34" charset="-122"/>
              <a:cs typeface="+mn-ea"/>
              <a:sym typeface="+mn-lt"/>
            </a:endParaRPr>
          </a:p>
        </p:txBody>
      </p:sp>
      <p:sp>
        <p:nvSpPr>
          <p:cNvPr id="16" name="矩形 1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608648" y="1837443"/>
            <a:ext cx="731290" cy="523220"/>
          </a:xfrm>
          <a:prstGeom prst="rect">
            <a:avLst/>
          </a:prstGeom>
        </p:spPr>
        <p:txBody>
          <a:bodyPr wrap="none">
            <a:spAutoFit/>
          </a:bodyPr>
          <a:lstStyle/>
          <a:p>
            <a:r>
              <a:rPr lang="en-US" altLang="zh-CN" sz="2800" b="1" dirty="0">
                <a:solidFill>
                  <a:schemeClr val="tx1">
                    <a:lumMod val="85000"/>
                    <a:lumOff val="15000"/>
                  </a:schemeClr>
                </a:solidFill>
                <a:latin typeface="微软雅黑" panose="020B0503020204020204" pitchFamily="34" charset="-122"/>
                <a:cs typeface="+mn-ea"/>
                <a:sym typeface="+mn-lt"/>
              </a:rPr>
              <a:t>02.</a:t>
            </a:r>
            <a:endParaRPr lang="zh-CN" altLang="en-US" sz="2800" b="1" dirty="0">
              <a:solidFill>
                <a:schemeClr val="tx1">
                  <a:lumMod val="85000"/>
                  <a:lumOff val="15000"/>
                </a:schemeClr>
              </a:solidFill>
              <a:latin typeface="微软雅黑" panose="020B0503020204020204" pitchFamily="34" charset="-122"/>
              <a:cs typeface="+mn-ea"/>
              <a:sym typeface="+mn-lt"/>
            </a:endParaRPr>
          </a:p>
        </p:txBody>
      </p:sp>
      <p:sp>
        <p:nvSpPr>
          <p:cNvPr id="19" name="矩形 18"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608648" y="2514582"/>
            <a:ext cx="742511" cy="523220"/>
          </a:xfrm>
          <a:prstGeom prst="rect">
            <a:avLst/>
          </a:prstGeom>
        </p:spPr>
        <p:txBody>
          <a:bodyPr wrap="none">
            <a:spAutoFit/>
          </a:bodyPr>
          <a:lstStyle/>
          <a:p>
            <a:r>
              <a:rPr lang="en-US" altLang="zh-CN" sz="2800" b="1" dirty="0">
                <a:solidFill>
                  <a:schemeClr val="tx1">
                    <a:lumMod val="85000"/>
                    <a:lumOff val="15000"/>
                  </a:schemeClr>
                </a:solidFill>
                <a:latin typeface="微软雅黑" panose="020B0503020204020204" pitchFamily="34" charset="-122"/>
                <a:cs typeface="+mn-ea"/>
                <a:sym typeface="+mn-lt"/>
              </a:rPr>
              <a:t>03.</a:t>
            </a:r>
            <a:endParaRPr lang="zh-CN" altLang="en-US" sz="2800" b="1" dirty="0">
              <a:solidFill>
                <a:schemeClr val="tx1">
                  <a:lumMod val="85000"/>
                  <a:lumOff val="15000"/>
                </a:schemeClr>
              </a:solidFill>
              <a:latin typeface="微软雅黑" panose="020B0503020204020204" pitchFamily="34" charset="-122"/>
              <a:cs typeface="+mn-ea"/>
              <a:sym typeface="+mn-lt"/>
            </a:endParaRPr>
          </a:p>
        </p:txBody>
      </p:sp>
      <p:sp>
        <p:nvSpPr>
          <p:cNvPr id="22" name="矩形 2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6628640" y="3167390"/>
            <a:ext cx="729687" cy="523220"/>
          </a:xfrm>
          <a:prstGeom prst="rect">
            <a:avLst/>
          </a:prstGeom>
        </p:spPr>
        <p:txBody>
          <a:bodyPr wrap="none">
            <a:spAutoFit/>
          </a:bodyPr>
          <a:lstStyle/>
          <a:p>
            <a:r>
              <a:rPr lang="en-US" altLang="zh-CN" sz="2800" b="1" dirty="0">
                <a:solidFill>
                  <a:schemeClr val="tx1">
                    <a:lumMod val="85000"/>
                    <a:lumOff val="15000"/>
                  </a:schemeClr>
                </a:solidFill>
                <a:latin typeface="微软雅黑" panose="020B0503020204020204" pitchFamily="34" charset="-122"/>
                <a:cs typeface="+mn-ea"/>
                <a:sym typeface="+mn-lt"/>
              </a:rPr>
              <a:t>04.</a:t>
            </a:r>
          </a:p>
        </p:txBody>
      </p:sp>
      <p:grpSp>
        <p:nvGrpSpPr>
          <p:cNvPr id="23" name="组合 2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1321116" y="2582876"/>
            <a:ext cx="3795923" cy="1099176"/>
            <a:chOff x="1748178" y="2928715"/>
            <a:chExt cx="3467102" cy="858369"/>
          </a:xfrm>
        </p:grpSpPr>
        <p:sp>
          <p:nvSpPr>
            <p:cNvPr id="24" name="文本框 23" descr="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
            <p:cNvSpPr txBox="1"/>
            <p:nvPr/>
          </p:nvSpPr>
          <p:spPr>
            <a:xfrm>
              <a:off x="1748178" y="2928715"/>
              <a:ext cx="3467102" cy="721047"/>
            </a:xfrm>
            <a:prstGeom prst="rect">
              <a:avLst/>
            </a:prstGeom>
            <a:noFill/>
          </p:spPr>
          <p:txBody>
            <a:bodyPr wrap="square" rtlCol="0">
              <a:spAutoFit/>
              <a:scene3d>
                <a:camera prst="orthographicFront">
                  <a:rot lat="0" lon="0" rev="0"/>
                </a:camera>
                <a:lightRig rig="threePt" dir="t"/>
              </a:scene3d>
            </a:bodyPr>
            <a:lstStyle>
              <a:defPPr>
                <a:defRPr lang="zh-CN"/>
              </a:defPPr>
              <a:lvl1pPr algn="dist">
                <a:defRPr sz="8000" b="1" spc="-150">
                  <a:ln w="76200">
                    <a:noFill/>
                  </a:ln>
                  <a:gradFill>
                    <a:gsLst>
                      <a:gs pos="17000">
                        <a:schemeClr val="bg1"/>
                      </a:gs>
                      <a:gs pos="79000">
                        <a:srgbClr val="1D5DC7"/>
                      </a:gs>
                    </a:gsLst>
                    <a:lin ang="5400000" scaled="0"/>
                  </a:gradFill>
                  <a:latin typeface="Arial Black" panose="020B0A04020102020204" pitchFamily="34" charset="0"/>
                  <a:ea typeface="Open Sans ExtraBold" pitchFamily="34" charset="0"/>
                  <a:cs typeface="Aharoni" panose="02010803020104030203" pitchFamily="2" charset="-79"/>
                </a:defRPr>
              </a:lvl1pPr>
              <a:lvl2pPr>
                <a:defRPr/>
              </a:lvl2pPr>
              <a:lvl3pPr>
                <a:defRPr/>
              </a:lvl3pPr>
              <a:lvl4pPr>
                <a:defRPr/>
              </a:lvl4pPr>
              <a:lvl5pPr>
                <a:defRPr/>
              </a:lvl5pPr>
              <a:lvl6pPr>
                <a:defRPr/>
              </a:lvl6pPr>
              <a:lvl7pPr>
                <a:defRPr/>
              </a:lvl7pPr>
              <a:lvl8pPr>
                <a:defRPr/>
              </a:lvl8pPr>
              <a:lvl9pPr>
                <a:defRPr/>
              </a:lvl9pPr>
            </a:lstStyle>
            <a:p>
              <a:pPr algn="ctr"/>
              <a:r>
                <a:rPr lang="en-US" altLang="zh-CN" sz="5400" spc="300" dirty="0">
                  <a:solidFill>
                    <a:srgbClr val="353535"/>
                  </a:solidFill>
                  <a:latin typeface="微软雅黑" panose="020B0503020204020204" pitchFamily="34" charset="-122"/>
                  <a:ea typeface="+mn-ea"/>
                  <a:cs typeface="+mn-ea"/>
                  <a:sym typeface="+mn-lt"/>
                </a:rPr>
                <a:t>Content</a:t>
              </a:r>
            </a:p>
          </p:txBody>
        </p:sp>
        <p:sp>
          <p:nvSpPr>
            <p:cNvPr id="25" name="TextBox 62" descr="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
            <p:cNvSpPr txBox="1"/>
            <p:nvPr/>
          </p:nvSpPr>
          <p:spPr>
            <a:xfrm>
              <a:off x="2126019" y="3618839"/>
              <a:ext cx="2638381" cy="168245"/>
            </a:xfrm>
            <a:prstGeom prst="rect">
              <a:avLst/>
            </a:prstGeom>
            <a:noFill/>
            <a:effectLst/>
          </p:spPr>
          <p:txBody>
            <a:bodyPr wrap="square" rtlCol="0">
              <a:spAutoFit/>
            </a:bodyPr>
            <a:lstStyle/>
            <a:p>
              <a:pPr algn="dist">
                <a:defRPr/>
              </a:pPr>
              <a:r>
                <a:rPr lang="en-US" altLang="zh-CN" sz="800" dirty="0">
                  <a:ln w="38100">
                    <a:noFill/>
                  </a:ln>
                  <a:solidFill>
                    <a:srgbClr val="353535"/>
                  </a:solidFill>
                  <a:latin typeface="微软雅黑" panose="020B0503020204020204" pitchFamily="34" charset="-122"/>
                  <a:cs typeface="+mn-ea"/>
                  <a:sym typeface="+mn-lt"/>
                </a:rPr>
                <a:t>Business Presentation REPORT</a:t>
              </a:r>
            </a:p>
          </p:txBody>
        </p:sp>
      </p:grpSp>
      <p:sp>
        <p:nvSpPr>
          <p:cNvPr id="3"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4" name="矩形 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a:extLst>
              <a:ext uri="{FF2B5EF4-FFF2-40B4-BE49-F238E27FC236}">
                <a16:creationId xmlns:a16="http://schemas.microsoft.com/office/drawing/2014/main" id="{1B2B6F69-51BB-DD6C-3EB4-AD3D6C637026}"/>
              </a:ext>
            </a:extLst>
          </p:cNvPr>
          <p:cNvSpPr/>
          <p:nvPr/>
        </p:nvSpPr>
        <p:spPr>
          <a:xfrm>
            <a:off x="6619869" y="3814108"/>
            <a:ext cx="731290" cy="523220"/>
          </a:xfrm>
          <a:prstGeom prst="rect">
            <a:avLst/>
          </a:prstGeom>
        </p:spPr>
        <p:txBody>
          <a:bodyPr wrap="none">
            <a:spAutoFit/>
          </a:bodyPr>
          <a:lstStyle/>
          <a:p>
            <a:r>
              <a:rPr lang="en-US" altLang="zh-CN" sz="2800" b="1" dirty="0">
                <a:solidFill>
                  <a:schemeClr val="tx1">
                    <a:lumMod val="85000"/>
                    <a:lumOff val="15000"/>
                  </a:schemeClr>
                </a:solidFill>
                <a:latin typeface="微软雅黑" panose="020B0503020204020204" pitchFamily="34" charset="-122"/>
                <a:cs typeface="+mn-ea"/>
                <a:sym typeface="+mn-lt"/>
              </a:rPr>
              <a:t>05.</a:t>
            </a:r>
            <a:endParaRPr lang="zh-CN" altLang="en-US" sz="2800" b="1" dirty="0">
              <a:solidFill>
                <a:schemeClr val="tx1">
                  <a:lumMod val="85000"/>
                  <a:lumOff val="15000"/>
                </a:schemeClr>
              </a:solidFill>
              <a:latin typeface="微软雅黑" panose="020B0503020204020204" pitchFamily="34" charset="-122"/>
              <a:cs typeface="+mn-ea"/>
              <a:sym typeface="+mn-lt"/>
            </a:endParaRPr>
          </a:p>
        </p:txBody>
      </p:sp>
      <p:sp>
        <p:nvSpPr>
          <p:cNvPr id="5" name="矩形 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a:extLst>
              <a:ext uri="{FF2B5EF4-FFF2-40B4-BE49-F238E27FC236}">
                <a16:creationId xmlns:a16="http://schemas.microsoft.com/office/drawing/2014/main" id="{AB7F6AD8-8D24-8A13-3F57-4636FA75CA34}"/>
              </a:ext>
            </a:extLst>
          </p:cNvPr>
          <p:cNvSpPr/>
          <p:nvPr/>
        </p:nvSpPr>
        <p:spPr>
          <a:xfrm>
            <a:off x="6628640" y="4473007"/>
            <a:ext cx="729687" cy="523220"/>
          </a:xfrm>
          <a:prstGeom prst="rect">
            <a:avLst/>
          </a:prstGeom>
        </p:spPr>
        <p:txBody>
          <a:bodyPr wrap="none">
            <a:spAutoFit/>
          </a:bodyPr>
          <a:lstStyle/>
          <a:p>
            <a:r>
              <a:rPr lang="en-US" altLang="zh-CN" sz="2800" b="1" dirty="0">
                <a:solidFill>
                  <a:schemeClr val="tx1">
                    <a:lumMod val="85000"/>
                    <a:lumOff val="15000"/>
                  </a:schemeClr>
                </a:solidFill>
                <a:latin typeface="微软雅黑" panose="020B0503020204020204" pitchFamily="34" charset="-122"/>
                <a:cs typeface="+mn-ea"/>
                <a:sym typeface="+mn-lt"/>
              </a:rPr>
              <a:t>06.</a:t>
            </a:r>
            <a:endParaRPr lang="zh-CN" altLang="en-US" sz="2800" b="1" dirty="0">
              <a:solidFill>
                <a:schemeClr val="tx1">
                  <a:lumMod val="85000"/>
                  <a:lumOff val="15000"/>
                </a:schemeClr>
              </a:solidFill>
              <a:latin typeface="微软雅黑" panose="020B0503020204020204" pitchFamily="34" charset="-122"/>
              <a:cs typeface="+mn-ea"/>
              <a:sym typeface="+mn-lt"/>
            </a:endParaRPr>
          </a:p>
        </p:txBody>
      </p:sp>
      <p:sp>
        <p:nvSpPr>
          <p:cNvPr id="6" name="矩形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a:extLst>
              <a:ext uri="{FF2B5EF4-FFF2-40B4-BE49-F238E27FC236}">
                <a16:creationId xmlns:a16="http://schemas.microsoft.com/office/drawing/2014/main" id="{1B105FE0-089D-43F1-93AF-95943EC5ED67}"/>
              </a:ext>
            </a:extLst>
          </p:cNvPr>
          <p:cNvSpPr/>
          <p:nvPr/>
        </p:nvSpPr>
        <p:spPr>
          <a:xfrm>
            <a:off x="6628640" y="5107544"/>
            <a:ext cx="729687" cy="523220"/>
          </a:xfrm>
          <a:prstGeom prst="rect">
            <a:avLst/>
          </a:prstGeom>
        </p:spPr>
        <p:txBody>
          <a:bodyPr wrap="none">
            <a:spAutoFit/>
          </a:bodyPr>
          <a:lstStyle/>
          <a:p>
            <a:r>
              <a:rPr lang="en-US" altLang="zh-CN" sz="2800" b="1" dirty="0">
                <a:solidFill>
                  <a:schemeClr val="tx1">
                    <a:lumMod val="85000"/>
                    <a:lumOff val="15000"/>
                  </a:schemeClr>
                </a:solidFill>
                <a:latin typeface="微软雅黑" panose="020B0503020204020204" pitchFamily="34" charset="-122"/>
                <a:cs typeface="+mn-ea"/>
                <a:sym typeface="+mn-lt"/>
              </a:rPr>
              <a:t>07.</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17577" b="2777"/>
          <a:stretch>
            <a:fillRect/>
          </a:stretch>
        </p:blipFill>
        <p:spPr>
          <a:xfrm>
            <a:off x="0" y="0"/>
            <a:ext cx="12192000" cy="6858000"/>
          </a:xfrm>
          <a:prstGeom prst="rect">
            <a:avLst/>
          </a:prstGeom>
        </p:spPr>
      </p:pic>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9" name="文本框 8">
            <a:extLst>
              <a:ext uri="{FF2B5EF4-FFF2-40B4-BE49-F238E27FC236}">
                <a16:creationId xmlns:a16="http://schemas.microsoft.com/office/drawing/2014/main" id="{E38CFE89-3C89-A0B4-F436-0F4510164578}"/>
              </a:ext>
            </a:extLst>
          </p:cNvPr>
          <p:cNvSpPr txBox="1"/>
          <p:nvPr/>
        </p:nvSpPr>
        <p:spPr>
          <a:xfrm>
            <a:off x="6138444" y="5035681"/>
            <a:ext cx="1800493" cy="369332"/>
          </a:xfrm>
          <a:prstGeom prst="rect">
            <a:avLst/>
          </a:prstGeom>
          <a:noFill/>
        </p:spPr>
        <p:txBody>
          <a:bodyPr wrap="none" rtlCol="0">
            <a:spAutoFit/>
          </a:bodyPr>
          <a:lstStyle/>
          <a:p>
            <a:r>
              <a:rPr lang="zh-CN" altLang="en-US" dirty="0"/>
              <a:t>十字形明暗色块</a:t>
            </a:r>
          </a:p>
        </p:txBody>
      </p:sp>
      <p:sp>
        <p:nvSpPr>
          <p:cNvPr id="10" name="文本框 9">
            <a:extLst>
              <a:ext uri="{FF2B5EF4-FFF2-40B4-BE49-F238E27FC236}">
                <a16:creationId xmlns:a16="http://schemas.microsoft.com/office/drawing/2014/main" id="{37E3E072-4E01-883F-9493-FA749D17564B}"/>
              </a:ext>
            </a:extLst>
          </p:cNvPr>
          <p:cNvSpPr txBox="1"/>
          <p:nvPr/>
        </p:nvSpPr>
        <p:spPr>
          <a:xfrm>
            <a:off x="9578058" y="5075621"/>
            <a:ext cx="1107996" cy="369332"/>
          </a:xfrm>
          <a:prstGeom prst="rect">
            <a:avLst/>
          </a:prstGeom>
          <a:noFill/>
        </p:spPr>
        <p:txBody>
          <a:bodyPr wrap="none" rtlCol="0">
            <a:spAutoFit/>
          </a:bodyPr>
          <a:lstStyle/>
          <a:p>
            <a:r>
              <a:rPr lang="zh-CN" altLang="en-US" dirty="0"/>
              <a:t>彩色条纹</a:t>
            </a:r>
          </a:p>
        </p:txBody>
      </p:sp>
      <p:pic>
        <p:nvPicPr>
          <p:cNvPr id="14" name="图片 13" descr="图片包含 游戏机, 桌子&#10;&#10;AI 生成的内容可能不正确。">
            <a:extLst>
              <a:ext uri="{FF2B5EF4-FFF2-40B4-BE49-F238E27FC236}">
                <a16:creationId xmlns:a16="http://schemas.microsoft.com/office/drawing/2014/main" id="{00BFA5B7-7677-CD71-7FDE-CD5123FFBA72}"/>
              </a:ext>
            </a:extLst>
          </p:cNvPr>
          <p:cNvPicPr>
            <a:picLocks/>
          </p:cNvPicPr>
          <p:nvPr/>
        </p:nvPicPr>
        <p:blipFill>
          <a:blip r:embed="rId4" cstate="print">
            <a:extLst>
              <a:ext uri="{28A0092B-C50C-407E-A947-70E740481C1C}">
                <a14:useLocalDpi xmlns:a14="http://schemas.microsoft.com/office/drawing/2010/main" val="0"/>
              </a:ext>
            </a:extLst>
          </a:blip>
          <a:srcRect l="31657" t="17682" r="30302" b="25867"/>
          <a:stretch>
            <a:fillRect/>
          </a:stretch>
        </p:blipFill>
        <p:spPr>
          <a:xfrm>
            <a:off x="5535680" y="1676529"/>
            <a:ext cx="3006022" cy="3048830"/>
          </a:xfrm>
          <a:prstGeom prst="rect">
            <a:avLst/>
          </a:prstGeom>
        </p:spPr>
      </p:pic>
      <p:pic>
        <p:nvPicPr>
          <p:cNvPr id="16" name="图片 15" descr="图片包含 板子, 桌子&#10;&#10;AI 生成的内容可能不正确。">
            <a:extLst>
              <a:ext uri="{FF2B5EF4-FFF2-40B4-BE49-F238E27FC236}">
                <a16:creationId xmlns:a16="http://schemas.microsoft.com/office/drawing/2014/main" id="{D0019E0E-31BA-7D5E-0294-CF87EB630314}"/>
              </a:ext>
            </a:extLst>
          </p:cNvPr>
          <p:cNvPicPr>
            <a:picLocks noChangeAspect="1"/>
          </p:cNvPicPr>
          <p:nvPr/>
        </p:nvPicPr>
        <p:blipFill>
          <a:blip r:embed="rId5" cstate="print">
            <a:extLst>
              <a:ext uri="{28A0092B-C50C-407E-A947-70E740481C1C}">
                <a14:useLocalDpi xmlns:a14="http://schemas.microsoft.com/office/drawing/2010/main" val="0"/>
              </a:ext>
            </a:extLst>
          </a:blip>
          <a:srcRect l="31129" t="6861" r="36607" b="15310"/>
          <a:stretch/>
        </p:blipFill>
        <p:spPr>
          <a:xfrm>
            <a:off x="8725001" y="1676529"/>
            <a:ext cx="2814110" cy="3048830"/>
          </a:xfrm>
          <a:prstGeom prst="rect">
            <a:avLst/>
          </a:prstGeom>
        </p:spPr>
      </p:pic>
      <p:pic>
        <p:nvPicPr>
          <p:cNvPr id="5" name="图片 4">
            <a:extLst>
              <a:ext uri="{FF2B5EF4-FFF2-40B4-BE49-F238E27FC236}">
                <a16:creationId xmlns:a16="http://schemas.microsoft.com/office/drawing/2014/main" id="{E654C11B-0B53-B9A3-9AD0-374342FE3855}"/>
              </a:ext>
            </a:extLst>
          </p:cNvPr>
          <p:cNvPicPr>
            <a:picLocks noChangeAspect="1"/>
          </p:cNvPicPr>
          <p:nvPr/>
        </p:nvPicPr>
        <p:blipFill>
          <a:blip r:embed="rId6"/>
          <a:stretch>
            <a:fillRect/>
          </a:stretch>
        </p:blipFill>
        <p:spPr>
          <a:xfrm>
            <a:off x="208070" y="1910655"/>
            <a:ext cx="3933657" cy="2170426"/>
          </a:xfrm>
          <a:prstGeom prst="rect">
            <a:avLst/>
          </a:prstGeom>
        </p:spPr>
      </p:pic>
      <p:sp>
        <p:nvSpPr>
          <p:cNvPr id="19" name="文本框 18">
            <a:extLst>
              <a:ext uri="{FF2B5EF4-FFF2-40B4-BE49-F238E27FC236}">
                <a16:creationId xmlns:a16="http://schemas.microsoft.com/office/drawing/2014/main" id="{689C5FED-8FDA-6AEA-2322-C86AF204F52C}"/>
              </a:ext>
            </a:extLst>
          </p:cNvPr>
          <p:cNvSpPr txBox="1"/>
          <p:nvPr/>
        </p:nvSpPr>
        <p:spPr>
          <a:xfrm>
            <a:off x="208070" y="4937122"/>
            <a:ext cx="4580959" cy="646331"/>
          </a:xfrm>
          <a:prstGeom prst="rect">
            <a:avLst/>
          </a:prstGeom>
          <a:noFill/>
        </p:spPr>
        <p:txBody>
          <a:bodyPr wrap="square">
            <a:spAutoFit/>
          </a:bodyPr>
          <a:lstStyle/>
          <a:p>
            <a:r>
              <a:rPr lang="zh-CN" altLang="en-US" dirty="0"/>
              <a:t>使用滴定管蘸取混合液吹出不同大小的泡泡，在正交偏振系统下观察</a:t>
            </a:r>
          </a:p>
        </p:txBody>
      </p:sp>
      <p:sp>
        <p:nvSpPr>
          <p:cNvPr id="20" name="箭头: 右 19">
            <a:extLst>
              <a:ext uri="{FF2B5EF4-FFF2-40B4-BE49-F238E27FC236}">
                <a16:creationId xmlns:a16="http://schemas.microsoft.com/office/drawing/2014/main" id="{F4253285-BEB6-7FA5-F01D-FCEDFB052FF6}"/>
              </a:ext>
            </a:extLst>
          </p:cNvPr>
          <p:cNvSpPr/>
          <p:nvPr/>
        </p:nvSpPr>
        <p:spPr>
          <a:xfrm>
            <a:off x="4349797" y="2995868"/>
            <a:ext cx="969733" cy="4099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descr="e7d195523061f1c0205959036996ad55c215b892a7aac5c0B9ADEF7896FB48F2EF97163A2DE1401E1875DEDC438B7864AD24CA23553DBBBD975DAF4CAD4A2592689FFB6CEE59FFA55B2702D0E5EE29CDFC0DD98BC7D6A39A0A46E3600E3A67A1DE1989CEA5E5EF96C2D0BCA79EB0773B850273333E3489919CC0BC16112CE4CA6736EF81692E25B4">
            <a:extLst>
              <a:ext uri="{FF2B5EF4-FFF2-40B4-BE49-F238E27FC236}">
                <a16:creationId xmlns:a16="http://schemas.microsoft.com/office/drawing/2014/main" id="{229BEF42-6E51-2EF4-6911-D4B04308D356}"/>
              </a:ext>
            </a:extLst>
          </p:cNvPr>
          <p:cNvSpPr/>
          <p:nvPr/>
        </p:nvSpPr>
        <p:spPr>
          <a:xfrm>
            <a:off x="634270" y="264005"/>
            <a:ext cx="3847630"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a:solidFill>
                  <a:schemeClr val="tx1">
                    <a:lumMod val="65000"/>
                    <a:lumOff val="35000"/>
                  </a:schemeClr>
                </a:solidFill>
                <a:latin typeface="微软雅黑" panose="020B0503020204020204" pitchFamily="34" charset="-122"/>
                <a:cs typeface="+mn-ea"/>
                <a:sym typeface="+mn-lt"/>
              </a:rPr>
              <a:t>1 </a:t>
            </a:r>
            <a:r>
              <a:rPr lang="zh-CN" altLang="en-US" sz="3200" b="1" dirty="0">
                <a:solidFill>
                  <a:schemeClr val="tx1">
                    <a:lumMod val="65000"/>
                    <a:lumOff val="35000"/>
                  </a:schemeClr>
                </a:solidFill>
                <a:latin typeface="微软雅黑" panose="020B0503020204020204" pitchFamily="34" charset="-122"/>
                <a:cs typeface="+mn-ea"/>
                <a:sym typeface="+mn-lt"/>
              </a:rPr>
              <a:t>实验背景</a:t>
            </a:r>
          </a:p>
        </p:txBody>
      </p:sp>
    </p:spTree>
    <p:extLst>
      <p:ext uri="{BB962C8B-B14F-4D97-AF65-F5344CB8AC3E}">
        <p14:creationId xmlns:p14="http://schemas.microsoft.com/office/powerpoint/2010/main" val="156890992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4" name="图片 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Effect>
                      <a14:saturation sat="0"/>
                    </a14:imgEffect>
                  </a14:imgLayer>
                </a14:imgProps>
              </a:ext>
              <a:ext uri="{28A0092B-C50C-407E-A947-70E740481C1C}">
                <a14:useLocalDpi xmlns:a14="http://schemas.microsoft.com/office/drawing/2010/main" val="0"/>
              </a:ext>
            </a:extLst>
          </a:blip>
          <a:srcRect l="49569" t="22988"/>
          <a:stretch>
            <a:fillRect/>
          </a:stretch>
        </p:blipFill>
        <p:spPr>
          <a:xfrm flipH="1" flipV="1">
            <a:off x="-1" y="0"/>
            <a:ext cx="2459421" cy="2112579"/>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634270" y="264005"/>
            <a:ext cx="4521896" cy="816122"/>
            <a:chOff x="789536" y="-41189"/>
            <a:chExt cx="3888482" cy="816122"/>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789536" y="-41189"/>
              <a:ext cx="330866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a:solidFill>
                    <a:schemeClr val="tx1">
                      <a:lumMod val="65000"/>
                      <a:lumOff val="35000"/>
                    </a:schemeClr>
                  </a:solidFill>
                  <a:latin typeface="微软雅黑" panose="020B0503020204020204" pitchFamily="34" charset="-122"/>
                  <a:cs typeface="+mn-ea"/>
                  <a:sym typeface="+mn-lt"/>
                </a:rPr>
                <a:t>2 </a:t>
              </a:r>
              <a:r>
                <a:rPr lang="zh-CN" altLang="en-US" sz="3200" b="1" dirty="0">
                  <a:solidFill>
                    <a:schemeClr val="tx1">
                      <a:lumMod val="65000"/>
                      <a:lumOff val="35000"/>
                    </a:schemeClr>
                  </a:solidFill>
                  <a:latin typeface="微软雅黑" panose="020B0503020204020204" pitchFamily="34" charset="-122"/>
                  <a:cs typeface="+mn-ea"/>
                  <a:sym typeface="+mn-lt"/>
                </a:rPr>
                <a:t>实验目的</a:t>
              </a: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grpSp>
      <p:sp>
        <p:nvSpPr>
          <p:cNvPr id="6" name="Rectangle 3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905422" y="3805928"/>
            <a:ext cx="4929052" cy="1124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65000"/>
                  <a:lumOff val="35000"/>
                </a:schemeClr>
              </a:solidFill>
              <a:cs typeface="+mn-ea"/>
              <a:sym typeface="+mn-lt"/>
            </a:endParaRPr>
          </a:p>
        </p:txBody>
      </p:sp>
      <p:sp>
        <p:nvSpPr>
          <p:cNvPr id="8" name="Rectangle 2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905422" y="1408222"/>
            <a:ext cx="4929052" cy="112431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65000"/>
                  <a:lumOff val="35000"/>
                </a:schemeClr>
              </a:solidFill>
              <a:cs typeface="+mn-ea"/>
              <a:sym typeface="+mn-lt"/>
            </a:endParaRPr>
          </a:p>
        </p:txBody>
      </p:sp>
      <p:sp>
        <p:nvSpPr>
          <p:cNvPr id="9" name="Rectangle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81112" y="1408222"/>
            <a:ext cx="1124310" cy="11243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cs typeface="+mn-ea"/>
              <a:sym typeface="+mn-lt"/>
            </a:endParaRPr>
          </a:p>
        </p:txBody>
      </p:sp>
      <p:sp>
        <p:nvSpPr>
          <p:cNvPr id="10" name="Rectangle 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781112" y="3805928"/>
            <a:ext cx="1124310" cy="11243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cs typeface="+mn-ea"/>
              <a:sym typeface="+mn-lt"/>
            </a:endParaRPr>
          </a:p>
        </p:txBody>
      </p:sp>
      <p:sp>
        <p:nvSpPr>
          <p:cNvPr id="18" name="Shape 259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106204" y="1733314"/>
            <a:ext cx="474126" cy="47412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sp>
        <p:nvSpPr>
          <p:cNvPr id="19" name="Shape 260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106204" y="4174123"/>
            <a:ext cx="474126" cy="38792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cs typeface="+mn-ea"/>
              <a:sym typeface="+mn-lt"/>
            </a:endParaRPr>
          </a:p>
        </p:txBody>
      </p:sp>
      <p:grpSp>
        <p:nvGrpSpPr>
          <p:cNvPr id="21" name="Group 2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2104526" y="1799905"/>
            <a:ext cx="4616648" cy="346446"/>
            <a:chOff x="6471452" y="1546921"/>
            <a:chExt cx="4616648" cy="346446"/>
          </a:xfrm>
        </p:grpSpPr>
        <p:sp>
          <p:nvSpPr>
            <p:cNvPr id="22" name="TextBox 21"/>
            <p:cNvSpPr txBox="1"/>
            <p:nvPr/>
          </p:nvSpPr>
          <p:spPr>
            <a:xfrm>
              <a:off x="6471452" y="1546921"/>
              <a:ext cx="4616648" cy="307777"/>
            </a:xfrm>
            <a:prstGeom prst="rect">
              <a:avLst/>
            </a:prstGeom>
            <a:noFill/>
          </p:spPr>
          <p:txBody>
            <a:bodyPr wrap="none" lIns="0" tIns="0" rIns="0" bIns="0" rtlCol="0">
              <a:spAutoFit/>
            </a:bodyPr>
            <a:lstStyle/>
            <a:p>
              <a:r>
                <a:rPr lang="zh-CN" altLang="en-US" sz="2000" b="1" dirty="0">
                  <a:solidFill>
                    <a:schemeClr val="tx1">
                      <a:lumMod val="65000"/>
                      <a:lumOff val="35000"/>
                    </a:schemeClr>
                  </a:solidFill>
                  <a:latin typeface="微软雅黑" panose="020B0503020204020204" pitchFamily="34" charset="-122"/>
                  <a:cs typeface="+mn-ea"/>
                  <a:sym typeface="+mn-lt"/>
                </a:rPr>
                <a:t>探究气泡在偏振片后出现明暗图样的原因</a:t>
              </a:r>
              <a:endParaRPr lang="en-US" sz="2000" b="1" dirty="0">
                <a:solidFill>
                  <a:schemeClr val="tx1">
                    <a:lumMod val="65000"/>
                    <a:lumOff val="35000"/>
                  </a:schemeClr>
                </a:solidFill>
                <a:latin typeface="微软雅黑" panose="020B0503020204020204" pitchFamily="34" charset="-122"/>
                <a:cs typeface="+mn-ea"/>
                <a:sym typeface="+mn-lt"/>
              </a:endParaRPr>
            </a:p>
          </p:txBody>
        </p:sp>
        <p:sp>
          <p:nvSpPr>
            <p:cNvPr id="23" name="TextBox 22"/>
            <p:cNvSpPr txBox="1"/>
            <p:nvPr/>
          </p:nvSpPr>
          <p:spPr>
            <a:xfrm flipH="1">
              <a:off x="6821875" y="1648685"/>
              <a:ext cx="4074724" cy="244682"/>
            </a:xfrm>
            <a:prstGeom prst="rect">
              <a:avLst/>
            </a:prstGeom>
            <a:noFill/>
          </p:spPr>
          <p:txBody>
            <a:bodyPr wrap="square" lIns="0" tIns="0" rIns="0" bIns="0" rtlCol="0">
              <a:spAutoFit/>
            </a:bodyPr>
            <a:lstStyle/>
            <a:p>
              <a:pPr>
                <a:lnSpc>
                  <a:spcPct val="125000"/>
                </a:lnSpc>
              </a:pPr>
              <a:endParaRPr lang="en-US" sz="1400" dirty="0">
                <a:solidFill>
                  <a:schemeClr val="tx1">
                    <a:lumMod val="65000"/>
                    <a:lumOff val="35000"/>
                  </a:schemeClr>
                </a:solidFill>
                <a:latin typeface="微软雅黑" panose="020B0503020204020204" pitchFamily="34" charset="-122"/>
                <a:cs typeface="+mn-ea"/>
                <a:sym typeface="+mn-lt"/>
              </a:endParaRPr>
            </a:p>
          </p:txBody>
        </p:sp>
      </p:grpSp>
      <p:grpSp>
        <p:nvGrpSpPr>
          <p:cNvPr id="24" name="Group 2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2129857" y="4174123"/>
            <a:ext cx="4399816" cy="351700"/>
            <a:chOff x="6496783" y="1541667"/>
            <a:chExt cx="4399816" cy="351700"/>
          </a:xfrm>
        </p:grpSpPr>
        <p:sp>
          <p:nvSpPr>
            <p:cNvPr id="25" name="TextBox 24"/>
            <p:cNvSpPr txBox="1"/>
            <p:nvPr/>
          </p:nvSpPr>
          <p:spPr>
            <a:xfrm>
              <a:off x="6496783" y="1541667"/>
              <a:ext cx="3847207" cy="307777"/>
            </a:xfrm>
            <a:prstGeom prst="rect">
              <a:avLst/>
            </a:prstGeom>
            <a:noFill/>
          </p:spPr>
          <p:txBody>
            <a:bodyPr wrap="none" lIns="0" tIns="0" rIns="0" bIns="0" rtlCol="0">
              <a:spAutoFit/>
            </a:bodyPr>
            <a:lstStyle/>
            <a:p>
              <a:r>
                <a:rPr lang="zh-CN" altLang="en-US" sz="2000" b="1" dirty="0">
                  <a:solidFill>
                    <a:schemeClr val="tx1">
                      <a:lumMod val="65000"/>
                      <a:lumOff val="35000"/>
                    </a:schemeClr>
                  </a:solidFill>
                  <a:latin typeface="微软雅黑" panose="020B0503020204020204" pitchFamily="34" charset="-122"/>
                  <a:cs typeface="+mn-ea"/>
                  <a:sym typeface="+mn-lt"/>
                </a:rPr>
                <a:t>探究气泡表面出现彩色条纹的原因</a:t>
              </a:r>
              <a:endParaRPr lang="en-US" sz="2000" b="1" dirty="0">
                <a:solidFill>
                  <a:schemeClr val="tx1">
                    <a:lumMod val="65000"/>
                    <a:lumOff val="35000"/>
                  </a:schemeClr>
                </a:solidFill>
                <a:latin typeface="微软雅黑" panose="020B0503020204020204" pitchFamily="34" charset="-122"/>
                <a:cs typeface="+mn-ea"/>
                <a:sym typeface="+mn-lt"/>
              </a:endParaRPr>
            </a:p>
          </p:txBody>
        </p:sp>
        <p:sp>
          <p:nvSpPr>
            <p:cNvPr id="26" name="TextBox 25"/>
            <p:cNvSpPr txBox="1"/>
            <p:nvPr/>
          </p:nvSpPr>
          <p:spPr>
            <a:xfrm flipH="1">
              <a:off x="6821875" y="1648685"/>
              <a:ext cx="4074724" cy="244682"/>
            </a:xfrm>
            <a:prstGeom prst="rect">
              <a:avLst/>
            </a:prstGeom>
            <a:noFill/>
          </p:spPr>
          <p:txBody>
            <a:bodyPr wrap="square" lIns="0" tIns="0" rIns="0" bIns="0" rtlCol="0">
              <a:spAutoFit/>
            </a:bodyPr>
            <a:lstStyle/>
            <a:p>
              <a:pPr>
                <a:lnSpc>
                  <a:spcPct val="125000"/>
                </a:lnSpc>
              </a:pPr>
              <a:endParaRPr lang="en-US" sz="1400" dirty="0">
                <a:solidFill>
                  <a:schemeClr val="tx1">
                    <a:lumMod val="65000"/>
                    <a:lumOff val="35000"/>
                  </a:schemeClr>
                </a:solidFill>
                <a:latin typeface="微软雅黑" panose="020B0503020204020204" pitchFamily="34" charset="-122"/>
                <a:cs typeface="+mn-ea"/>
                <a:sym typeface="+mn-lt"/>
              </a:endParaRPr>
            </a:p>
          </p:txBody>
        </p:sp>
      </p:grpSp>
      <p:sp>
        <p:nvSpPr>
          <p:cNvPr id="3"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4" name="图片 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Effect>
                      <a14:saturation sat="0"/>
                    </a14:imgEffect>
                  </a14:imgLayer>
                </a14:imgProps>
              </a:ext>
              <a:ext uri="{28A0092B-C50C-407E-A947-70E740481C1C}">
                <a14:useLocalDpi xmlns:a14="http://schemas.microsoft.com/office/drawing/2010/main" val="0"/>
              </a:ext>
            </a:extLst>
          </a:blip>
          <a:srcRect l="49569" t="22988"/>
          <a:stretch>
            <a:fillRect/>
          </a:stretch>
        </p:blipFill>
        <p:spPr>
          <a:xfrm flipH="1" flipV="1">
            <a:off x="-1" y="0"/>
            <a:ext cx="2459421" cy="2112579"/>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760991" y="309981"/>
            <a:ext cx="4395174" cy="770146"/>
            <a:chOff x="898507" y="4787"/>
            <a:chExt cx="3779511" cy="770146"/>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898507" y="4787"/>
              <a:ext cx="3308665"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b="1" dirty="0">
                  <a:solidFill>
                    <a:schemeClr val="tx1">
                      <a:lumMod val="65000"/>
                      <a:lumOff val="35000"/>
                    </a:schemeClr>
                  </a:solidFill>
                  <a:latin typeface="微软雅黑" panose="020B0503020204020204" pitchFamily="34" charset="-122"/>
                  <a:cs typeface="+mn-ea"/>
                  <a:sym typeface="+mn-lt"/>
                </a:rPr>
                <a:t>3 </a:t>
              </a:r>
              <a:r>
                <a:rPr lang="zh-CN" altLang="en-US" sz="3200" b="1" dirty="0">
                  <a:solidFill>
                    <a:schemeClr val="tx1">
                      <a:lumMod val="65000"/>
                      <a:lumOff val="35000"/>
                    </a:schemeClr>
                  </a:solidFill>
                  <a:latin typeface="微软雅黑" panose="020B0503020204020204" pitchFamily="34" charset="-122"/>
                  <a:cs typeface="+mn-ea"/>
                  <a:sym typeface="+mn-lt"/>
                </a:rPr>
                <a:t>实验器材</a:t>
              </a: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grpSp>
      <p:grpSp>
        <p:nvGrpSpPr>
          <p:cNvPr id="6" name="组合 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3945484" y="1949417"/>
            <a:ext cx="4412722" cy="3884258"/>
            <a:chOff x="4274078" y="2451509"/>
            <a:chExt cx="3581562" cy="3152637"/>
          </a:xfrm>
        </p:grpSpPr>
        <p:sp>
          <p:nvSpPr>
            <p:cNvPr id="7" name="椭圆 6"/>
            <p:cNvSpPr/>
            <p:nvPr/>
          </p:nvSpPr>
          <p:spPr>
            <a:xfrm rot="5400000">
              <a:off x="5331551" y="4396933"/>
              <a:ext cx="403215" cy="2011211"/>
            </a:xfrm>
            <a:prstGeom prst="ellipse">
              <a:avLst/>
            </a:prstGeom>
            <a:gradFill>
              <a:gsLst>
                <a:gs pos="52000">
                  <a:schemeClr val="bg1">
                    <a:lumMod val="50000"/>
                    <a:alpha val="25000"/>
                  </a:schemeClr>
                </a:gs>
                <a:gs pos="0">
                  <a:schemeClr val="bg1">
                    <a:lumMod val="65000"/>
                    <a:alpha val="92000"/>
                  </a:schemeClr>
                </a:gs>
                <a:gs pos="100000">
                  <a:schemeClr val="bg1">
                    <a:lumMod val="50000"/>
                    <a:alpha val="0"/>
                  </a:schemeClr>
                </a:gs>
              </a:gsLst>
              <a:path path="circl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3BF13"/>
                </a:solidFill>
                <a:latin typeface="微软雅黑" panose="020B0503020204020204" pitchFamily="34" charset="-122"/>
                <a:cs typeface="+mn-ea"/>
                <a:sym typeface="+mn-lt"/>
              </a:endParaRPr>
            </a:p>
          </p:txBody>
        </p:sp>
        <p:sp>
          <p:nvSpPr>
            <p:cNvPr id="8" name="椭圆 7"/>
            <p:cNvSpPr/>
            <p:nvPr/>
          </p:nvSpPr>
          <p:spPr>
            <a:xfrm rot="5400000">
              <a:off x="6823532" y="4081457"/>
              <a:ext cx="344729" cy="1719487"/>
            </a:xfrm>
            <a:prstGeom prst="ellipse">
              <a:avLst/>
            </a:prstGeom>
            <a:gradFill>
              <a:gsLst>
                <a:gs pos="52000">
                  <a:schemeClr val="bg1">
                    <a:lumMod val="50000"/>
                    <a:alpha val="25000"/>
                  </a:schemeClr>
                </a:gs>
                <a:gs pos="0">
                  <a:schemeClr val="bg1">
                    <a:lumMod val="65000"/>
                    <a:alpha val="92000"/>
                  </a:schemeClr>
                </a:gs>
                <a:gs pos="100000">
                  <a:schemeClr val="bg1">
                    <a:lumMod val="50000"/>
                    <a:alpha val="0"/>
                  </a:schemeClr>
                </a:gs>
              </a:gsLst>
              <a:path path="circle">
                <a:fillToRect l="50000" t="50000" r="50000" b="50000"/>
              </a:path>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3BF13"/>
                </a:solidFill>
                <a:latin typeface="微软雅黑" panose="020B0503020204020204" pitchFamily="34" charset="-122"/>
                <a:cs typeface="+mn-ea"/>
                <a:sym typeface="+mn-lt"/>
              </a:endParaRPr>
            </a:p>
          </p:txBody>
        </p:sp>
        <p:sp>
          <p:nvSpPr>
            <p:cNvPr id="9" name="任意多边形 17"/>
            <p:cNvSpPr/>
            <p:nvPr/>
          </p:nvSpPr>
          <p:spPr>
            <a:xfrm>
              <a:off x="6136153" y="3648304"/>
              <a:ext cx="1698390" cy="1224754"/>
            </a:xfrm>
            <a:custGeom>
              <a:avLst/>
              <a:gdLst>
                <a:gd name="connsiteX0" fmla="*/ 206734 w 1698390"/>
                <a:gd name="connsiteY0" fmla="*/ 15903 h 1224754"/>
                <a:gd name="connsiteX1" fmla="*/ 0 w 1698390"/>
                <a:gd name="connsiteY1" fmla="*/ 83489 h 1224754"/>
                <a:gd name="connsiteX2" fmla="*/ 548640 w 1698390"/>
                <a:gd name="connsiteY2" fmla="*/ 1041621 h 1224754"/>
                <a:gd name="connsiteX3" fmla="*/ 898498 w 1698390"/>
                <a:gd name="connsiteY3" fmla="*/ 1216550 h 1224754"/>
                <a:gd name="connsiteX4" fmla="*/ 1526651 w 1698390"/>
                <a:gd name="connsiteY4" fmla="*/ 1017767 h 1224754"/>
                <a:gd name="connsiteX5" fmla="*/ 1616370 w 1698390"/>
                <a:gd name="connsiteY5" fmla="*/ 604299 h 1224754"/>
                <a:gd name="connsiteX6" fmla="*/ 870668 w 1698390"/>
                <a:gd name="connsiteY6" fmla="*/ 942230 h 1224754"/>
                <a:gd name="connsiteX7" fmla="*/ 258418 w 1698390"/>
                <a:gd name="connsiteY7" fmla="*/ 0 h 1224754"/>
                <a:gd name="connsiteX8" fmla="*/ 206734 w 1698390"/>
                <a:gd name="connsiteY8" fmla="*/ 15903 h 122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8390" h="1224754">
                  <a:moveTo>
                    <a:pt x="206734" y="15903"/>
                  </a:moveTo>
                  <a:lnTo>
                    <a:pt x="0" y="83489"/>
                  </a:lnTo>
                  <a:lnTo>
                    <a:pt x="548640" y="1041621"/>
                  </a:lnTo>
                  <a:cubicBezTo>
                    <a:pt x="625503" y="1159566"/>
                    <a:pt x="762001" y="1253655"/>
                    <a:pt x="898498" y="1216550"/>
                  </a:cubicBezTo>
                  <a:lnTo>
                    <a:pt x="1526651" y="1017767"/>
                  </a:lnTo>
                  <a:cubicBezTo>
                    <a:pt x="1704230" y="947530"/>
                    <a:pt x="1760819" y="873318"/>
                    <a:pt x="1616370" y="604299"/>
                  </a:cubicBezTo>
                  <a:lnTo>
                    <a:pt x="870668" y="942230"/>
                  </a:lnTo>
                  <a:lnTo>
                    <a:pt x="258418" y="0"/>
                  </a:lnTo>
                  <a:lnTo>
                    <a:pt x="206734" y="1590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10" name="任意多边形 18"/>
            <p:cNvSpPr/>
            <p:nvPr/>
          </p:nvSpPr>
          <p:spPr>
            <a:xfrm>
              <a:off x="6342887" y="3517108"/>
              <a:ext cx="1424833" cy="1116838"/>
            </a:xfrm>
            <a:custGeom>
              <a:avLst/>
              <a:gdLst>
                <a:gd name="connsiteX0" fmla="*/ 0 w 1424833"/>
                <a:gd name="connsiteY0" fmla="*/ 143123 h 1116838"/>
                <a:gd name="connsiteX1" fmla="*/ 485030 w 1424833"/>
                <a:gd name="connsiteY1" fmla="*/ 997888 h 1116838"/>
                <a:gd name="connsiteX2" fmla="*/ 723569 w 1424833"/>
                <a:gd name="connsiteY2" fmla="*/ 1109207 h 1116838"/>
                <a:gd name="connsiteX3" fmla="*/ 1331844 w 1424833"/>
                <a:gd name="connsiteY3" fmla="*/ 918375 h 1116838"/>
                <a:gd name="connsiteX4" fmla="*/ 1407381 w 1424833"/>
                <a:gd name="connsiteY4" fmla="*/ 719593 h 1116838"/>
                <a:gd name="connsiteX5" fmla="*/ 1133061 w 1424833"/>
                <a:gd name="connsiteY5" fmla="*/ 250466 h 1116838"/>
                <a:gd name="connsiteX6" fmla="*/ 894522 w 1424833"/>
                <a:gd name="connsiteY6" fmla="*/ 127221 h 1116838"/>
                <a:gd name="connsiteX7" fmla="*/ 683812 w 1424833"/>
                <a:gd name="connsiteY7" fmla="*/ 198782 h 1116838"/>
                <a:gd name="connsiteX8" fmla="*/ 560567 w 1424833"/>
                <a:gd name="connsiteY8" fmla="*/ 170953 h 1116838"/>
                <a:gd name="connsiteX9" fmla="*/ 465152 w 1424833"/>
                <a:gd name="connsiteY9" fmla="*/ 0 h 1116838"/>
                <a:gd name="connsiteX10" fmla="*/ 0 w 1424833"/>
                <a:gd name="connsiteY10" fmla="*/ 143123 h 11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4833" h="1116838">
                  <a:moveTo>
                    <a:pt x="0" y="143123"/>
                  </a:moveTo>
                  <a:lnTo>
                    <a:pt x="485030" y="997888"/>
                  </a:lnTo>
                  <a:cubicBezTo>
                    <a:pt x="550518" y="1099507"/>
                    <a:pt x="624421" y="1133809"/>
                    <a:pt x="723569" y="1109207"/>
                  </a:cubicBezTo>
                  <a:lnTo>
                    <a:pt x="1331844" y="918375"/>
                  </a:lnTo>
                  <a:cubicBezTo>
                    <a:pt x="1418731" y="888577"/>
                    <a:pt x="1446715" y="794268"/>
                    <a:pt x="1407381" y="719593"/>
                  </a:cubicBezTo>
                  <a:lnTo>
                    <a:pt x="1133061" y="250466"/>
                  </a:lnTo>
                  <a:cubicBezTo>
                    <a:pt x="1067573" y="139261"/>
                    <a:pt x="971230" y="98181"/>
                    <a:pt x="894522" y="127221"/>
                  </a:cubicBezTo>
                  <a:lnTo>
                    <a:pt x="683812" y="198782"/>
                  </a:lnTo>
                  <a:cubicBezTo>
                    <a:pt x="645535" y="211945"/>
                    <a:pt x="584820" y="216693"/>
                    <a:pt x="560567" y="170953"/>
                  </a:cubicBezTo>
                  <a:lnTo>
                    <a:pt x="465152" y="0"/>
                  </a:lnTo>
                  <a:lnTo>
                    <a:pt x="0" y="143123"/>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11" name="任意多边形 14"/>
            <p:cNvSpPr/>
            <p:nvPr/>
          </p:nvSpPr>
          <p:spPr>
            <a:xfrm rot="3254128" flipH="1">
              <a:off x="7632722" y="4262110"/>
              <a:ext cx="63201" cy="289746"/>
            </a:xfrm>
            <a:custGeom>
              <a:avLst/>
              <a:gdLst>
                <a:gd name="connsiteX0" fmla="*/ 86529 w 86529"/>
                <a:gd name="connsiteY0" fmla="*/ 0 h 289746"/>
                <a:gd name="connsiteX1" fmla="*/ 59192 w 86529"/>
                <a:gd name="connsiteY1" fmla="*/ 20112 h 289746"/>
                <a:gd name="connsiteX2" fmla="*/ 43742 w 86529"/>
                <a:gd name="connsiteY2" fmla="*/ 235820 h 289746"/>
                <a:gd name="connsiteX3" fmla="*/ 68027 w 86529"/>
                <a:gd name="connsiteY3" fmla="*/ 289746 h 289746"/>
                <a:gd name="connsiteX4" fmla="*/ 26315 w 86529"/>
                <a:gd name="connsiteY4" fmla="*/ 217635 h 289746"/>
                <a:gd name="connsiteX5" fmla="*/ 81581 w 86529"/>
                <a:gd name="connsiteY5" fmla="*/ 1595 h 289746"/>
                <a:gd name="connsiteX6" fmla="*/ 86529 w 86529"/>
                <a:gd name="connsiteY6" fmla="*/ 0 h 28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29" h="289746">
                  <a:moveTo>
                    <a:pt x="86529" y="0"/>
                  </a:moveTo>
                  <a:lnTo>
                    <a:pt x="59192" y="20112"/>
                  </a:lnTo>
                  <a:cubicBezTo>
                    <a:pt x="8890" y="70592"/>
                    <a:pt x="11994" y="147028"/>
                    <a:pt x="43742" y="235820"/>
                  </a:cubicBezTo>
                  <a:lnTo>
                    <a:pt x="68027" y="289746"/>
                  </a:lnTo>
                  <a:lnTo>
                    <a:pt x="26315" y="217635"/>
                  </a:lnTo>
                  <a:cubicBezTo>
                    <a:pt x="-10031" y="145622"/>
                    <a:pt x="-22566" y="45033"/>
                    <a:pt x="81581" y="1595"/>
                  </a:cubicBezTo>
                  <a:lnTo>
                    <a:pt x="86529" y="0"/>
                  </a:lnTo>
                  <a:close/>
                </a:path>
              </a:pathLst>
            </a:cu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微软雅黑" panose="020B0503020204020204" pitchFamily="34" charset="-122"/>
                <a:cs typeface="+mn-ea"/>
                <a:sym typeface="+mn-lt"/>
              </a:endParaRPr>
            </a:p>
          </p:txBody>
        </p:sp>
        <p:sp>
          <p:nvSpPr>
            <p:cNvPr id="12" name="菱形 11"/>
            <p:cNvSpPr/>
            <p:nvPr/>
          </p:nvSpPr>
          <p:spPr>
            <a:xfrm rot="9720000">
              <a:off x="7121944" y="4515861"/>
              <a:ext cx="540000" cy="18063"/>
            </a:xfrm>
            <a:prstGeom prst="diamond">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13" name="椭圆 12"/>
            <p:cNvSpPr/>
            <p:nvPr/>
          </p:nvSpPr>
          <p:spPr>
            <a:xfrm>
              <a:off x="7570969" y="4239520"/>
              <a:ext cx="246475" cy="246475"/>
            </a:xfrm>
            <a:prstGeom prst="ellipse">
              <a:avLst/>
            </a:prstGeom>
            <a:gradFill flip="none" rotWithShape="1">
              <a:gsLst>
                <a:gs pos="0">
                  <a:schemeClr val="bg1">
                    <a:alpha val="34000"/>
                  </a:schemeClr>
                </a:gs>
                <a:gs pos="48000">
                  <a:srgbClr val="FFFFFF">
                    <a:alpha val="0"/>
                  </a:srgbClr>
                </a:gs>
                <a:gs pos="85000">
                  <a:schemeClr val="bg1">
                    <a:alpha val="0"/>
                  </a:schemeClr>
                </a:gs>
                <a:gs pos="100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17" name="任意多边形 24"/>
            <p:cNvSpPr/>
            <p:nvPr/>
          </p:nvSpPr>
          <p:spPr>
            <a:xfrm>
              <a:off x="4958277" y="4263530"/>
              <a:ext cx="1639847" cy="1059756"/>
            </a:xfrm>
            <a:custGeom>
              <a:avLst/>
              <a:gdLst>
                <a:gd name="connsiteX0" fmla="*/ 327241 w 1639847"/>
                <a:gd name="connsiteY0" fmla="*/ 0 h 1059756"/>
                <a:gd name="connsiteX1" fmla="*/ 17525 w 1639847"/>
                <a:gd name="connsiteY1" fmla="*/ 339213 h 1059756"/>
                <a:gd name="connsiteX2" fmla="*/ 341989 w 1639847"/>
                <a:gd name="connsiteY2" fmla="*/ 907026 h 1059756"/>
                <a:gd name="connsiteX3" fmla="*/ 659080 w 1639847"/>
                <a:gd name="connsiteY3" fmla="*/ 1054510 h 1059756"/>
                <a:gd name="connsiteX4" fmla="*/ 1315383 w 1639847"/>
                <a:gd name="connsiteY4" fmla="*/ 840658 h 1059756"/>
                <a:gd name="connsiteX5" fmla="*/ 1374376 w 1639847"/>
                <a:gd name="connsiteY5" fmla="*/ 361336 h 1059756"/>
                <a:gd name="connsiteX6" fmla="*/ 1639847 w 1639847"/>
                <a:gd name="connsiteY6" fmla="*/ 272845 h 1059756"/>
                <a:gd name="connsiteX7" fmla="*/ 1514486 w 1639847"/>
                <a:gd name="connsiteY7" fmla="*/ 58994 h 1059756"/>
                <a:gd name="connsiteX8" fmla="*/ 327241 w 1639847"/>
                <a:gd name="connsiteY8" fmla="*/ 0 h 105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9847" h="1059756">
                  <a:moveTo>
                    <a:pt x="327241" y="0"/>
                  </a:moveTo>
                  <a:cubicBezTo>
                    <a:pt x="113389" y="31955"/>
                    <a:pt x="-56216" y="189271"/>
                    <a:pt x="17525" y="339213"/>
                  </a:cubicBezTo>
                  <a:lnTo>
                    <a:pt x="341989" y="907026"/>
                  </a:lnTo>
                  <a:cubicBezTo>
                    <a:pt x="396066" y="1015181"/>
                    <a:pt x="582880" y="1079091"/>
                    <a:pt x="659080" y="1054510"/>
                  </a:cubicBezTo>
                  <a:lnTo>
                    <a:pt x="1315383" y="840658"/>
                  </a:lnTo>
                  <a:cubicBezTo>
                    <a:pt x="1578395" y="727587"/>
                    <a:pt x="1457950" y="503903"/>
                    <a:pt x="1374376" y="361336"/>
                  </a:cubicBezTo>
                  <a:lnTo>
                    <a:pt x="1639847" y="272845"/>
                  </a:lnTo>
                  <a:lnTo>
                    <a:pt x="1514486" y="58994"/>
                  </a:lnTo>
                  <a:lnTo>
                    <a:pt x="327241"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18" name="任意多边形 25"/>
            <p:cNvSpPr/>
            <p:nvPr/>
          </p:nvSpPr>
          <p:spPr>
            <a:xfrm>
              <a:off x="5114667" y="3949327"/>
              <a:ext cx="1358288" cy="1139009"/>
            </a:xfrm>
            <a:custGeom>
              <a:avLst/>
              <a:gdLst>
                <a:gd name="connsiteX0" fmla="*/ 1147579 w 1358288"/>
                <a:gd name="connsiteY0" fmla="*/ 0 h 1139009"/>
                <a:gd name="connsiteX1" fmla="*/ 153666 w 1358288"/>
                <a:gd name="connsiteY1" fmla="*/ 322027 h 1139009"/>
                <a:gd name="connsiteX2" fmla="*/ 14518 w 1358288"/>
                <a:gd name="connsiteY2" fmla="*/ 500932 h 1139009"/>
                <a:gd name="connsiteX3" fmla="*/ 324619 w 1358288"/>
                <a:gd name="connsiteY3" fmla="*/ 1053547 h 1139009"/>
                <a:gd name="connsiteX4" fmla="*/ 571109 w 1358288"/>
                <a:gd name="connsiteY4" fmla="*/ 1125109 h 1139009"/>
                <a:gd name="connsiteX5" fmla="*/ 1152018 w 1358288"/>
                <a:gd name="connsiteY5" fmla="*/ 940814 h 1139009"/>
                <a:gd name="connsiteX6" fmla="*/ 1227092 w 1358288"/>
                <a:gd name="connsiteY6" fmla="*/ 767300 h 1139009"/>
                <a:gd name="connsiteX7" fmla="*/ 1107822 w 1358288"/>
                <a:gd name="connsiteY7" fmla="*/ 560566 h 1139009"/>
                <a:gd name="connsiteX8" fmla="*/ 1187335 w 1358288"/>
                <a:gd name="connsiteY8" fmla="*/ 425394 h 1139009"/>
                <a:gd name="connsiteX9" fmla="*/ 1358288 w 1358288"/>
                <a:gd name="connsiteY9" fmla="*/ 369735 h 1139009"/>
                <a:gd name="connsiteX10" fmla="*/ 1147579 w 1358288"/>
                <a:gd name="connsiteY10" fmla="*/ 0 h 113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8288" h="1139009">
                  <a:moveTo>
                    <a:pt x="1147579" y="0"/>
                  </a:moveTo>
                  <a:lnTo>
                    <a:pt x="153666" y="322027"/>
                  </a:lnTo>
                  <a:cubicBezTo>
                    <a:pt x="9111" y="373247"/>
                    <a:pt x="-23247" y="421663"/>
                    <a:pt x="14518" y="500932"/>
                  </a:cubicBezTo>
                  <a:lnTo>
                    <a:pt x="324619" y="1053547"/>
                  </a:lnTo>
                  <a:cubicBezTo>
                    <a:pt x="370318" y="1133500"/>
                    <a:pt x="483337" y="1157353"/>
                    <a:pt x="571109" y="1125109"/>
                  </a:cubicBezTo>
                  <a:lnTo>
                    <a:pt x="1152018" y="940814"/>
                  </a:lnTo>
                  <a:cubicBezTo>
                    <a:pt x="1210702" y="912896"/>
                    <a:pt x="1269386" y="837292"/>
                    <a:pt x="1227092" y="767300"/>
                  </a:cubicBezTo>
                  <a:lnTo>
                    <a:pt x="1107822" y="560566"/>
                  </a:lnTo>
                  <a:cubicBezTo>
                    <a:pt x="1075423" y="504289"/>
                    <a:pt x="1113147" y="448012"/>
                    <a:pt x="1187335" y="425394"/>
                  </a:cubicBezTo>
                  <a:lnTo>
                    <a:pt x="1358288" y="369735"/>
                  </a:lnTo>
                  <a:lnTo>
                    <a:pt x="1147579"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19" name="任意多边形 21"/>
            <p:cNvSpPr/>
            <p:nvPr/>
          </p:nvSpPr>
          <p:spPr>
            <a:xfrm rot="16818323">
              <a:off x="5554259" y="4910311"/>
              <a:ext cx="63201" cy="289746"/>
            </a:xfrm>
            <a:custGeom>
              <a:avLst/>
              <a:gdLst>
                <a:gd name="connsiteX0" fmla="*/ 86529 w 86529"/>
                <a:gd name="connsiteY0" fmla="*/ 0 h 289746"/>
                <a:gd name="connsiteX1" fmla="*/ 59192 w 86529"/>
                <a:gd name="connsiteY1" fmla="*/ 20112 h 289746"/>
                <a:gd name="connsiteX2" fmla="*/ 43742 w 86529"/>
                <a:gd name="connsiteY2" fmla="*/ 235820 h 289746"/>
                <a:gd name="connsiteX3" fmla="*/ 68027 w 86529"/>
                <a:gd name="connsiteY3" fmla="*/ 289746 h 289746"/>
                <a:gd name="connsiteX4" fmla="*/ 26315 w 86529"/>
                <a:gd name="connsiteY4" fmla="*/ 217635 h 289746"/>
                <a:gd name="connsiteX5" fmla="*/ 81581 w 86529"/>
                <a:gd name="connsiteY5" fmla="*/ 1595 h 289746"/>
                <a:gd name="connsiteX6" fmla="*/ 86529 w 86529"/>
                <a:gd name="connsiteY6" fmla="*/ 0 h 28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29" h="289746">
                  <a:moveTo>
                    <a:pt x="86529" y="0"/>
                  </a:moveTo>
                  <a:lnTo>
                    <a:pt x="59192" y="20112"/>
                  </a:lnTo>
                  <a:cubicBezTo>
                    <a:pt x="8890" y="70592"/>
                    <a:pt x="11994" y="147028"/>
                    <a:pt x="43742" y="235820"/>
                  </a:cubicBezTo>
                  <a:lnTo>
                    <a:pt x="68027" y="289746"/>
                  </a:lnTo>
                  <a:lnTo>
                    <a:pt x="26315" y="217635"/>
                  </a:lnTo>
                  <a:cubicBezTo>
                    <a:pt x="-10031" y="145622"/>
                    <a:pt x="-22566" y="45033"/>
                    <a:pt x="81581" y="1595"/>
                  </a:cubicBezTo>
                  <a:lnTo>
                    <a:pt x="86529" y="0"/>
                  </a:ln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微软雅黑" panose="020B0503020204020204" pitchFamily="34" charset="-122"/>
                <a:cs typeface="+mn-ea"/>
                <a:sym typeface="+mn-lt"/>
              </a:endParaRPr>
            </a:p>
          </p:txBody>
        </p:sp>
        <p:sp>
          <p:nvSpPr>
            <p:cNvPr id="20" name="菱形 19"/>
            <p:cNvSpPr/>
            <p:nvPr/>
          </p:nvSpPr>
          <p:spPr>
            <a:xfrm rot="3540000">
              <a:off x="5064303" y="4810066"/>
              <a:ext cx="540000" cy="18063"/>
            </a:xfrm>
            <a:prstGeom prst="diamond">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21" name="椭圆 20"/>
            <p:cNvSpPr/>
            <p:nvPr/>
          </p:nvSpPr>
          <p:spPr>
            <a:xfrm>
              <a:off x="5437670" y="4938637"/>
              <a:ext cx="246475" cy="246475"/>
            </a:xfrm>
            <a:prstGeom prst="ellipse">
              <a:avLst/>
            </a:prstGeom>
            <a:gradFill flip="none" rotWithShape="1">
              <a:gsLst>
                <a:gs pos="0">
                  <a:schemeClr val="bg1">
                    <a:alpha val="14000"/>
                  </a:schemeClr>
                </a:gs>
                <a:gs pos="48000">
                  <a:srgbClr val="FFFFFF">
                    <a:alpha val="0"/>
                  </a:srgbClr>
                </a:gs>
                <a:gs pos="85000">
                  <a:schemeClr val="bg1">
                    <a:alpha val="0"/>
                  </a:schemeClr>
                </a:gs>
                <a:gs pos="100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22" name="任意多边形 31"/>
            <p:cNvSpPr/>
            <p:nvPr/>
          </p:nvSpPr>
          <p:spPr>
            <a:xfrm>
              <a:off x="5715424" y="3068361"/>
              <a:ext cx="1447011" cy="759542"/>
            </a:xfrm>
            <a:custGeom>
              <a:avLst/>
              <a:gdLst>
                <a:gd name="connsiteX0" fmla="*/ 0 w 1447011"/>
                <a:gd name="connsiteY0" fmla="*/ 527420 h 759542"/>
                <a:gd name="connsiteX1" fmla="*/ 1259336 w 1447011"/>
                <a:gd name="connsiteY1" fmla="*/ 128662 h 759542"/>
                <a:gd name="connsiteX2" fmla="*/ 1361474 w 1447011"/>
                <a:gd name="connsiteY2" fmla="*/ 0 h 759542"/>
                <a:gd name="connsiteX3" fmla="*/ 1317229 w 1447011"/>
                <a:gd name="connsiteY3" fmla="*/ 376084 h 759542"/>
                <a:gd name="connsiteX4" fmla="*/ 152106 w 1447011"/>
                <a:gd name="connsiteY4" fmla="*/ 759542 h 759542"/>
                <a:gd name="connsiteX5" fmla="*/ 0 w 1447011"/>
                <a:gd name="connsiteY5" fmla="*/ 527420 h 75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011" h="759542">
                  <a:moveTo>
                    <a:pt x="0" y="527420"/>
                  </a:moveTo>
                  <a:lnTo>
                    <a:pt x="1259336" y="128662"/>
                  </a:lnTo>
                  <a:lnTo>
                    <a:pt x="1361474" y="0"/>
                  </a:lnTo>
                  <a:cubicBezTo>
                    <a:pt x="1501584" y="243349"/>
                    <a:pt x="1457338" y="317091"/>
                    <a:pt x="1317229" y="376084"/>
                  </a:cubicBezTo>
                  <a:lnTo>
                    <a:pt x="152106" y="759542"/>
                  </a:lnTo>
                  <a:lnTo>
                    <a:pt x="0" y="5274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23" name="任意多边形 32"/>
            <p:cNvSpPr/>
            <p:nvPr/>
          </p:nvSpPr>
          <p:spPr>
            <a:xfrm>
              <a:off x="5682198" y="2655406"/>
              <a:ext cx="362313" cy="538317"/>
            </a:xfrm>
            <a:custGeom>
              <a:avLst/>
              <a:gdLst>
                <a:gd name="connsiteX0" fmla="*/ 126338 w 362313"/>
                <a:gd name="connsiteY0" fmla="*/ 538317 h 538317"/>
                <a:gd name="connsiteX1" fmla="*/ 23100 w 362313"/>
                <a:gd name="connsiteY1" fmla="*/ 309716 h 538317"/>
                <a:gd name="connsiteX2" fmla="*/ 236951 w 362313"/>
                <a:gd name="connsiteY2" fmla="*/ 0 h 538317"/>
                <a:gd name="connsiteX3" fmla="*/ 362313 w 362313"/>
                <a:gd name="connsiteY3" fmla="*/ 420329 h 538317"/>
                <a:gd name="connsiteX4" fmla="*/ 126338 w 362313"/>
                <a:gd name="connsiteY4" fmla="*/ 538317 h 538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13" h="538317">
                  <a:moveTo>
                    <a:pt x="126338" y="538317"/>
                  </a:moveTo>
                  <a:lnTo>
                    <a:pt x="23100" y="309716"/>
                  </a:lnTo>
                  <a:cubicBezTo>
                    <a:pt x="-53100" y="169606"/>
                    <a:pt x="69803" y="44245"/>
                    <a:pt x="236951" y="0"/>
                  </a:cubicBezTo>
                  <a:lnTo>
                    <a:pt x="362313" y="420329"/>
                  </a:lnTo>
                  <a:lnTo>
                    <a:pt x="126338" y="53831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24" name="任意多边形 33"/>
            <p:cNvSpPr/>
            <p:nvPr/>
          </p:nvSpPr>
          <p:spPr>
            <a:xfrm>
              <a:off x="5525625" y="2451509"/>
              <a:ext cx="1557998" cy="1190563"/>
            </a:xfrm>
            <a:custGeom>
              <a:avLst/>
              <a:gdLst>
                <a:gd name="connsiteX0" fmla="*/ 0 w 1557998"/>
                <a:gd name="connsiteY0" fmla="*/ 789022 h 1190563"/>
                <a:gd name="connsiteX1" fmla="*/ 401541 w 1557998"/>
                <a:gd name="connsiteY1" fmla="*/ 657826 h 1190563"/>
                <a:gd name="connsiteX2" fmla="*/ 469127 w 1557998"/>
                <a:gd name="connsiteY2" fmla="*/ 566386 h 1190563"/>
                <a:gd name="connsiteX3" fmla="*/ 365760 w 1557998"/>
                <a:gd name="connsiteY3" fmla="*/ 375554 h 1190563"/>
                <a:gd name="connsiteX4" fmla="*/ 406094 w 1557998"/>
                <a:gd name="connsiteY4" fmla="*/ 201780 h 1190563"/>
                <a:gd name="connsiteX5" fmla="*/ 1022319 w 1557998"/>
                <a:gd name="connsiteY5" fmla="*/ 14925 h 1190563"/>
                <a:gd name="connsiteX6" fmla="*/ 1220525 w 1557998"/>
                <a:gd name="connsiteY6" fmla="*/ 46152 h 1190563"/>
                <a:gd name="connsiteX7" fmla="*/ 1542553 w 1557998"/>
                <a:gd name="connsiteY7" fmla="*/ 586264 h 1190563"/>
                <a:gd name="connsiteX8" fmla="*/ 1443162 w 1557998"/>
                <a:gd name="connsiteY8" fmla="*/ 789022 h 1190563"/>
                <a:gd name="connsiteX9" fmla="*/ 222636 w 1557998"/>
                <a:gd name="connsiteY9" fmla="*/ 1190563 h 1190563"/>
                <a:gd name="connsiteX10" fmla="*/ 0 w 1557998"/>
                <a:gd name="connsiteY10" fmla="*/ 789022 h 119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998" h="1190563">
                  <a:moveTo>
                    <a:pt x="0" y="789022"/>
                  </a:moveTo>
                  <a:lnTo>
                    <a:pt x="401541" y="657826"/>
                  </a:lnTo>
                  <a:cubicBezTo>
                    <a:pt x="443705" y="638565"/>
                    <a:pt x="483061" y="599671"/>
                    <a:pt x="469127" y="566386"/>
                  </a:cubicBezTo>
                  <a:lnTo>
                    <a:pt x="365760" y="375554"/>
                  </a:lnTo>
                  <a:cubicBezTo>
                    <a:pt x="336784" y="302910"/>
                    <a:pt x="350923" y="221130"/>
                    <a:pt x="406094" y="201780"/>
                  </a:cubicBezTo>
                  <a:lnTo>
                    <a:pt x="1022319" y="14925"/>
                  </a:lnTo>
                  <a:cubicBezTo>
                    <a:pt x="1102758" y="-7978"/>
                    <a:pt x="1187769" y="-9483"/>
                    <a:pt x="1220525" y="46152"/>
                  </a:cubicBezTo>
                  <a:lnTo>
                    <a:pt x="1542553" y="586264"/>
                  </a:lnTo>
                  <a:cubicBezTo>
                    <a:pt x="1587960" y="665069"/>
                    <a:pt x="1526780" y="755095"/>
                    <a:pt x="1443162" y="789022"/>
                  </a:cubicBezTo>
                  <a:lnTo>
                    <a:pt x="222636" y="1190563"/>
                  </a:lnTo>
                  <a:lnTo>
                    <a:pt x="0" y="789022"/>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25" name="任意多边形 24"/>
            <p:cNvSpPr/>
            <p:nvPr/>
          </p:nvSpPr>
          <p:spPr>
            <a:xfrm rot="3215552" flipH="1">
              <a:off x="6953748" y="3054319"/>
              <a:ext cx="63201" cy="289746"/>
            </a:xfrm>
            <a:custGeom>
              <a:avLst/>
              <a:gdLst>
                <a:gd name="connsiteX0" fmla="*/ 86529 w 86529"/>
                <a:gd name="connsiteY0" fmla="*/ 0 h 289746"/>
                <a:gd name="connsiteX1" fmla="*/ 59192 w 86529"/>
                <a:gd name="connsiteY1" fmla="*/ 20112 h 289746"/>
                <a:gd name="connsiteX2" fmla="*/ 43742 w 86529"/>
                <a:gd name="connsiteY2" fmla="*/ 235820 h 289746"/>
                <a:gd name="connsiteX3" fmla="*/ 68027 w 86529"/>
                <a:gd name="connsiteY3" fmla="*/ 289746 h 289746"/>
                <a:gd name="connsiteX4" fmla="*/ 26315 w 86529"/>
                <a:gd name="connsiteY4" fmla="*/ 217635 h 289746"/>
                <a:gd name="connsiteX5" fmla="*/ 81581 w 86529"/>
                <a:gd name="connsiteY5" fmla="*/ 1595 h 289746"/>
                <a:gd name="connsiteX6" fmla="*/ 86529 w 86529"/>
                <a:gd name="connsiteY6" fmla="*/ 0 h 28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29" h="289746">
                  <a:moveTo>
                    <a:pt x="86529" y="0"/>
                  </a:moveTo>
                  <a:lnTo>
                    <a:pt x="59192" y="20112"/>
                  </a:lnTo>
                  <a:cubicBezTo>
                    <a:pt x="8890" y="70592"/>
                    <a:pt x="11994" y="147028"/>
                    <a:pt x="43742" y="235820"/>
                  </a:cubicBezTo>
                  <a:lnTo>
                    <a:pt x="68027" y="289746"/>
                  </a:lnTo>
                  <a:lnTo>
                    <a:pt x="26315" y="217635"/>
                  </a:lnTo>
                  <a:cubicBezTo>
                    <a:pt x="-10031" y="145622"/>
                    <a:pt x="-22566" y="45033"/>
                    <a:pt x="81581" y="1595"/>
                  </a:cubicBezTo>
                  <a:lnTo>
                    <a:pt x="86529" y="0"/>
                  </a:lnTo>
                  <a:close/>
                </a:path>
              </a:pathLst>
            </a:cu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微软雅黑" panose="020B0503020204020204" pitchFamily="34" charset="-122"/>
                <a:cs typeface="+mn-ea"/>
                <a:sym typeface="+mn-lt"/>
              </a:endParaRPr>
            </a:p>
          </p:txBody>
        </p:sp>
        <p:sp>
          <p:nvSpPr>
            <p:cNvPr id="26" name="菱形 25"/>
            <p:cNvSpPr/>
            <p:nvPr/>
          </p:nvSpPr>
          <p:spPr>
            <a:xfrm rot="9720000">
              <a:off x="6422294" y="3318762"/>
              <a:ext cx="540000" cy="18063"/>
            </a:xfrm>
            <a:prstGeom prst="diamond">
              <a:avLst/>
            </a:prstGeom>
            <a:solidFill>
              <a:schemeClr val="bg1">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27" name="椭圆 26"/>
            <p:cNvSpPr/>
            <p:nvPr/>
          </p:nvSpPr>
          <p:spPr>
            <a:xfrm>
              <a:off x="6915960" y="3052292"/>
              <a:ext cx="246475" cy="246475"/>
            </a:xfrm>
            <a:prstGeom prst="ellipse">
              <a:avLst/>
            </a:prstGeom>
            <a:gradFill flip="none" rotWithShape="1">
              <a:gsLst>
                <a:gs pos="0">
                  <a:schemeClr val="bg1">
                    <a:alpha val="14000"/>
                  </a:schemeClr>
                </a:gs>
                <a:gs pos="48000">
                  <a:srgbClr val="FFFFFF">
                    <a:alpha val="0"/>
                  </a:srgbClr>
                </a:gs>
                <a:gs pos="85000">
                  <a:schemeClr val="bg1">
                    <a:alpha val="0"/>
                  </a:schemeClr>
                </a:gs>
                <a:gs pos="100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28" name="任意多边形 39"/>
            <p:cNvSpPr/>
            <p:nvPr/>
          </p:nvSpPr>
          <p:spPr>
            <a:xfrm>
              <a:off x="4274078" y="3074355"/>
              <a:ext cx="1259081" cy="1180531"/>
            </a:xfrm>
            <a:custGeom>
              <a:avLst/>
              <a:gdLst>
                <a:gd name="connsiteX0" fmla="*/ 276442 w 1259081"/>
                <a:gd name="connsiteY0" fmla="*/ 0 h 1180531"/>
                <a:gd name="connsiteX1" fmla="*/ 17135 w 1259081"/>
                <a:gd name="connsiteY1" fmla="*/ 310486 h 1180531"/>
                <a:gd name="connsiteX2" fmla="*/ 351505 w 1259081"/>
                <a:gd name="connsiteY2" fmla="*/ 887104 h 1180531"/>
                <a:gd name="connsiteX3" fmla="*/ 696111 w 1259081"/>
                <a:gd name="connsiteY3" fmla="*/ 1023582 h 1180531"/>
                <a:gd name="connsiteX4" fmla="*/ 928123 w 1259081"/>
                <a:gd name="connsiteY4" fmla="*/ 955343 h 1180531"/>
                <a:gd name="connsiteX5" fmla="*/ 1040717 w 1259081"/>
                <a:gd name="connsiteY5" fmla="*/ 1180531 h 1180531"/>
                <a:gd name="connsiteX6" fmla="*/ 1259081 w 1259081"/>
                <a:gd name="connsiteY6" fmla="*/ 1105468 h 1180531"/>
                <a:gd name="connsiteX7" fmla="*/ 1064600 w 1259081"/>
                <a:gd name="connsiteY7" fmla="*/ 682388 h 1180531"/>
                <a:gd name="connsiteX8" fmla="*/ 583517 w 1259081"/>
                <a:gd name="connsiteY8" fmla="*/ 750626 h 1180531"/>
                <a:gd name="connsiteX9" fmla="*/ 276442 w 1259081"/>
                <a:gd name="connsiteY9" fmla="*/ 0 h 118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9081" h="1180531">
                  <a:moveTo>
                    <a:pt x="276442" y="0"/>
                  </a:moveTo>
                  <a:cubicBezTo>
                    <a:pt x="117219" y="30708"/>
                    <a:pt x="-55652" y="153537"/>
                    <a:pt x="17135" y="310486"/>
                  </a:cubicBezTo>
                  <a:lnTo>
                    <a:pt x="351505" y="887104"/>
                  </a:lnTo>
                  <a:cubicBezTo>
                    <a:pt x="418607" y="990600"/>
                    <a:pt x="564182" y="1063388"/>
                    <a:pt x="696111" y="1023582"/>
                  </a:cubicBezTo>
                  <a:lnTo>
                    <a:pt x="928123" y="955343"/>
                  </a:lnTo>
                  <a:lnTo>
                    <a:pt x="1040717" y="1180531"/>
                  </a:lnTo>
                  <a:lnTo>
                    <a:pt x="1259081" y="1105468"/>
                  </a:lnTo>
                  <a:lnTo>
                    <a:pt x="1064600" y="682388"/>
                  </a:lnTo>
                  <a:lnTo>
                    <a:pt x="583517" y="750626"/>
                  </a:lnTo>
                  <a:lnTo>
                    <a:pt x="276442"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29" name="任意多边形 40"/>
            <p:cNvSpPr/>
            <p:nvPr/>
          </p:nvSpPr>
          <p:spPr>
            <a:xfrm>
              <a:off x="4454542" y="2878154"/>
              <a:ext cx="1528543" cy="1305043"/>
            </a:xfrm>
            <a:custGeom>
              <a:avLst/>
              <a:gdLst>
                <a:gd name="connsiteX0" fmla="*/ 1528543 w 1528543"/>
                <a:gd name="connsiteY0" fmla="*/ 1159342 h 1305043"/>
                <a:gd name="connsiteX1" fmla="*/ 1066319 w 1528543"/>
                <a:gd name="connsiteY1" fmla="*/ 1305043 h 1305043"/>
                <a:gd name="connsiteX2" fmla="*/ 885449 w 1528543"/>
                <a:gd name="connsiteY2" fmla="*/ 958375 h 1305043"/>
                <a:gd name="connsiteX3" fmla="*/ 759844 w 1528543"/>
                <a:gd name="connsiteY3" fmla="*/ 918181 h 1305043"/>
                <a:gd name="connsiteX4" fmla="*/ 538780 w 1528543"/>
                <a:gd name="connsiteY4" fmla="*/ 988520 h 1305043"/>
                <a:gd name="connsiteX5" fmla="*/ 322741 w 1528543"/>
                <a:gd name="connsiteY5" fmla="*/ 933254 h 1305043"/>
                <a:gd name="connsiteX6" fmla="*/ 26314 w 1528543"/>
                <a:gd name="connsiteY6" fmla="*/ 420788 h 1305043"/>
                <a:gd name="connsiteX7" fmla="*/ 81580 w 1528543"/>
                <a:gd name="connsiteY7" fmla="*/ 204748 h 1305043"/>
                <a:gd name="connsiteX8" fmla="*/ 689506 w 1528543"/>
                <a:gd name="connsiteY8" fmla="*/ 8805 h 1305043"/>
                <a:gd name="connsiteX9" fmla="*/ 895497 w 1528543"/>
                <a:gd name="connsiteY9" fmla="*/ 54023 h 1305043"/>
                <a:gd name="connsiteX10" fmla="*/ 1528543 w 1528543"/>
                <a:gd name="connsiteY10" fmla="*/ 1159342 h 130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543" h="1305043">
                  <a:moveTo>
                    <a:pt x="1528543" y="1159342"/>
                  </a:moveTo>
                  <a:lnTo>
                    <a:pt x="1066319" y="1305043"/>
                  </a:lnTo>
                  <a:lnTo>
                    <a:pt x="885449" y="958375"/>
                  </a:lnTo>
                  <a:cubicBezTo>
                    <a:pt x="860249" y="918784"/>
                    <a:pt x="796949" y="907766"/>
                    <a:pt x="759844" y="918181"/>
                  </a:cubicBezTo>
                  <a:lnTo>
                    <a:pt x="538780" y="988520"/>
                  </a:lnTo>
                  <a:cubicBezTo>
                    <a:pt x="481055" y="1005816"/>
                    <a:pt x="368560" y="1004064"/>
                    <a:pt x="322741" y="933254"/>
                  </a:cubicBezTo>
                  <a:lnTo>
                    <a:pt x="26314" y="420788"/>
                  </a:lnTo>
                  <a:cubicBezTo>
                    <a:pt x="-10032" y="348775"/>
                    <a:pt x="-22567" y="248186"/>
                    <a:pt x="81580" y="204748"/>
                  </a:cubicBezTo>
                  <a:lnTo>
                    <a:pt x="689506" y="8805"/>
                  </a:lnTo>
                  <a:cubicBezTo>
                    <a:pt x="760552" y="-14222"/>
                    <a:pt x="869695" y="10375"/>
                    <a:pt x="895497" y="54023"/>
                  </a:cubicBezTo>
                  <a:lnTo>
                    <a:pt x="1528543" y="1159342"/>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30" name="任意多边形 36"/>
            <p:cNvSpPr/>
            <p:nvPr/>
          </p:nvSpPr>
          <p:spPr>
            <a:xfrm>
              <a:off x="4460074" y="3083416"/>
              <a:ext cx="86529" cy="289746"/>
            </a:xfrm>
            <a:custGeom>
              <a:avLst/>
              <a:gdLst>
                <a:gd name="connsiteX0" fmla="*/ 86529 w 86529"/>
                <a:gd name="connsiteY0" fmla="*/ 0 h 289746"/>
                <a:gd name="connsiteX1" fmla="*/ 59192 w 86529"/>
                <a:gd name="connsiteY1" fmla="*/ 20112 h 289746"/>
                <a:gd name="connsiteX2" fmla="*/ 43742 w 86529"/>
                <a:gd name="connsiteY2" fmla="*/ 235820 h 289746"/>
                <a:gd name="connsiteX3" fmla="*/ 68027 w 86529"/>
                <a:gd name="connsiteY3" fmla="*/ 289746 h 289746"/>
                <a:gd name="connsiteX4" fmla="*/ 26315 w 86529"/>
                <a:gd name="connsiteY4" fmla="*/ 217635 h 289746"/>
                <a:gd name="connsiteX5" fmla="*/ 81581 w 86529"/>
                <a:gd name="connsiteY5" fmla="*/ 1595 h 289746"/>
                <a:gd name="connsiteX6" fmla="*/ 86529 w 86529"/>
                <a:gd name="connsiteY6" fmla="*/ 0 h 28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29" h="289746">
                  <a:moveTo>
                    <a:pt x="86529" y="0"/>
                  </a:moveTo>
                  <a:lnTo>
                    <a:pt x="59192" y="20112"/>
                  </a:lnTo>
                  <a:cubicBezTo>
                    <a:pt x="8890" y="70592"/>
                    <a:pt x="11994" y="147028"/>
                    <a:pt x="43742" y="235820"/>
                  </a:cubicBezTo>
                  <a:lnTo>
                    <a:pt x="68027" y="289746"/>
                  </a:lnTo>
                  <a:lnTo>
                    <a:pt x="26315" y="217635"/>
                  </a:lnTo>
                  <a:cubicBezTo>
                    <a:pt x="-10031" y="145622"/>
                    <a:pt x="-22566" y="45033"/>
                    <a:pt x="81581" y="1595"/>
                  </a:cubicBezTo>
                  <a:lnTo>
                    <a:pt x="8652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微软雅黑" panose="020B0503020204020204" pitchFamily="34" charset="-122"/>
                <a:cs typeface="+mn-ea"/>
                <a:sym typeface="+mn-lt"/>
              </a:endParaRPr>
            </a:p>
          </p:txBody>
        </p:sp>
        <p:sp>
          <p:nvSpPr>
            <p:cNvPr id="31" name="菱形 30"/>
            <p:cNvSpPr/>
            <p:nvPr/>
          </p:nvSpPr>
          <p:spPr>
            <a:xfrm rot="3540000">
              <a:off x="4356716" y="3545144"/>
              <a:ext cx="540000" cy="18063"/>
            </a:xfrm>
            <a:prstGeom prst="diamond">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32" name="椭圆 31"/>
            <p:cNvSpPr/>
            <p:nvPr/>
          </p:nvSpPr>
          <p:spPr>
            <a:xfrm>
              <a:off x="4363275" y="3072984"/>
              <a:ext cx="246475" cy="246475"/>
            </a:xfrm>
            <a:prstGeom prst="ellipse">
              <a:avLst/>
            </a:prstGeom>
            <a:gradFill flip="none" rotWithShape="1">
              <a:gsLst>
                <a:gs pos="0">
                  <a:schemeClr val="bg1">
                    <a:alpha val="34000"/>
                  </a:schemeClr>
                </a:gs>
                <a:gs pos="48000">
                  <a:srgbClr val="FFFFFF">
                    <a:alpha val="0"/>
                  </a:srgbClr>
                </a:gs>
                <a:gs pos="85000">
                  <a:schemeClr val="bg1">
                    <a:alpha val="0"/>
                  </a:schemeClr>
                </a:gs>
                <a:gs pos="100000">
                  <a:schemeClr val="bg1">
                    <a:alpha val="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cs typeface="+mn-ea"/>
                <a:sym typeface="+mn-lt"/>
              </a:endParaRPr>
            </a:p>
          </p:txBody>
        </p:sp>
        <p:sp>
          <p:nvSpPr>
            <p:cNvPr id="33" name="矩形 32"/>
            <p:cNvSpPr/>
            <p:nvPr/>
          </p:nvSpPr>
          <p:spPr>
            <a:xfrm>
              <a:off x="6315662" y="2683901"/>
              <a:ext cx="443925" cy="374708"/>
            </a:xfrm>
            <a:prstGeom prst="rect">
              <a:avLst/>
            </a:prstGeom>
          </p:spPr>
          <p:txBody>
            <a:bodyPr wrap="none">
              <a:spAutoFit/>
            </a:bodyPr>
            <a:lstStyle/>
            <a:p>
              <a:r>
                <a:rPr lang="en-US" altLang="zh-CN" sz="2400" dirty="0">
                  <a:solidFill>
                    <a:prstClr val="white"/>
                  </a:solidFill>
                  <a:latin typeface="微软雅黑" panose="020B0503020204020204" pitchFamily="34" charset="-122"/>
                  <a:cs typeface="+mn-ea"/>
                  <a:sym typeface="+mn-lt"/>
                </a:rPr>
                <a:t>01</a:t>
              </a:r>
              <a:endParaRPr lang="zh-CN" altLang="en-US" sz="2400" dirty="0">
                <a:solidFill>
                  <a:prstClr val="white"/>
                </a:solidFill>
                <a:latin typeface="微软雅黑" panose="020B0503020204020204" pitchFamily="34" charset="-122"/>
                <a:cs typeface="+mn-ea"/>
                <a:sym typeface="+mn-lt"/>
              </a:endParaRPr>
            </a:p>
          </p:txBody>
        </p:sp>
        <p:sp>
          <p:nvSpPr>
            <p:cNvPr id="34" name="矩形 33"/>
            <p:cNvSpPr/>
            <p:nvPr/>
          </p:nvSpPr>
          <p:spPr>
            <a:xfrm>
              <a:off x="4778560" y="3170002"/>
              <a:ext cx="443925" cy="374708"/>
            </a:xfrm>
            <a:prstGeom prst="rect">
              <a:avLst/>
            </a:prstGeom>
          </p:spPr>
          <p:txBody>
            <a:bodyPr wrap="none">
              <a:spAutoFit/>
            </a:bodyPr>
            <a:lstStyle/>
            <a:p>
              <a:r>
                <a:rPr lang="en-US" altLang="zh-CN" sz="2400" dirty="0">
                  <a:solidFill>
                    <a:prstClr val="white"/>
                  </a:solidFill>
                  <a:latin typeface="微软雅黑" panose="020B0503020204020204" pitchFamily="34" charset="-122"/>
                  <a:cs typeface="+mn-ea"/>
                  <a:sym typeface="+mn-lt"/>
                </a:rPr>
                <a:t>02</a:t>
              </a:r>
              <a:endParaRPr lang="zh-CN" altLang="en-US" sz="2400" dirty="0">
                <a:solidFill>
                  <a:prstClr val="white"/>
                </a:solidFill>
                <a:latin typeface="微软雅黑" panose="020B0503020204020204" pitchFamily="34" charset="-122"/>
                <a:cs typeface="+mn-ea"/>
                <a:sym typeface="+mn-lt"/>
              </a:endParaRPr>
            </a:p>
          </p:txBody>
        </p:sp>
        <p:sp>
          <p:nvSpPr>
            <p:cNvPr id="35" name="矩形 34"/>
            <p:cNvSpPr/>
            <p:nvPr/>
          </p:nvSpPr>
          <p:spPr>
            <a:xfrm>
              <a:off x="5492520" y="4368934"/>
              <a:ext cx="443925" cy="374708"/>
            </a:xfrm>
            <a:prstGeom prst="rect">
              <a:avLst/>
            </a:prstGeom>
          </p:spPr>
          <p:txBody>
            <a:bodyPr wrap="none">
              <a:spAutoFit/>
            </a:bodyPr>
            <a:lstStyle/>
            <a:p>
              <a:r>
                <a:rPr lang="en-US" altLang="zh-CN" sz="2400" dirty="0">
                  <a:solidFill>
                    <a:prstClr val="white"/>
                  </a:solidFill>
                  <a:latin typeface="微软雅黑" panose="020B0503020204020204" pitchFamily="34" charset="-122"/>
                  <a:cs typeface="+mn-ea"/>
                  <a:sym typeface="+mn-lt"/>
                </a:rPr>
                <a:t>03</a:t>
              </a:r>
              <a:endParaRPr lang="zh-CN" altLang="en-US" sz="2400" dirty="0">
                <a:solidFill>
                  <a:prstClr val="white"/>
                </a:solidFill>
                <a:latin typeface="微软雅黑" panose="020B0503020204020204" pitchFamily="34" charset="-122"/>
                <a:cs typeface="+mn-ea"/>
                <a:sym typeface="+mn-lt"/>
              </a:endParaRPr>
            </a:p>
          </p:txBody>
        </p:sp>
        <p:sp>
          <p:nvSpPr>
            <p:cNvPr id="36" name="矩形 35"/>
            <p:cNvSpPr/>
            <p:nvPr/>
          </p:nvSpPr>
          <p:spPr>
            <a:xfrm>
              <a:off x="6849783" y="3912278"/>
              <a:ext cx="443925" cy="374708"/>
            </a:xfrm>
            <a:prstGeom prst="rect">
              <a:avLst/>
            </a:prstGeom>
          </p:spPr>
          <p:txBody>
            <a:bodyPr wrap="none">
              <a:spAutoFit/>
            </a:bodyPr>
            <a:lstStyle/>
            <a:p>
              <a:r>
                <a:rPr lang="en-US" altLang="zh-CN" sz="2400" dirty="0">
                  <a:solidFill>
                    <a:prstClr val="white"/>
                  </a:solidFill>
                  <a:latin typeface="微软雅黑" panose="020B0503020204020204" pitchFamily="34" charset="-122"/>
                  <a:cs typeface="+mn-ea"/>
                  <a:sym typeface="+mn-lt"/>
                </a:rPr>
                <a:t>04</a:t>
              </a:r>
              <a:endParaRPr lang="zh-CN" altLang="en-US" sz="2400" dirty="0">
                <a:solidFill>
                  <a:prstClr val="white"/>
                </a:solidFill>
                <a:latin typeface="微软雅黑" panose="020B0503020204020204" pitchFamily="34" charset="-122"/>
                <a:cs typeface="+mn-ea"/>
                <a:sym typeface="+mn-lt"/>
              </a:endParaRPr>
            </a:p>
          </p:txBody>
        </p:sp>
      </p:grpSp>
      <p:grpSp>
        <p:nvGrpSpPr>
          <p:cNvPr id="38" name="组合 37" descr="e7d195523061f1c0205959036996ad55c215b892a7aac5c0B9ADEF7896FB48F2EF97163A2DE1401E1875DEDC438B7864AD24CA23553DBBBD975DAF4CAD4A2592689FFB6CEE59FFA55B2702D0E5EE29CD72EF691054ABCCF9AE022CB0AB92B6403C31E626C1052ADA288B6559020D50224C473DE1A510354C8593D84C4FD7BEBF1BB26F1091E478BE"/>
          <p:cNvGrpSpPr/>
          <p:nvPr/>
        </p:nvGrpSpPr>
        <p:grpSpPr>
          <a:xfrm>
            <a:off x="8516493" y="1960901"/>
            <a:ext cx="2563016" cy="622312"/>
            <a:chOff x="8259996" y="1940049"/>
            <a:chExt cx="2895526" cy="622312"/>
          </a:xfrm>
        </p:grpSpPr>
        <p:sp>
          <p:nvSpPr>
            <p:cNvPr id="48"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8259996" y="1940049"/>
              <a:ext cx="208697" cy="369332"/>
            </a:xfrm>
            <a:prstGeom prst="rect">
              <a:avLst/>
            </a:prstGeom>
            <a:noFill/>
          </p:spPr>
          <p:txBody>
            <a:bodyPr wrap="none" rtlCol="0" anchor="ctr" anchorCtr="0">
              <a:spAutoFit/>
            </a:bodyPr>
            <a:lstStyle/>
            <a:p>
              <a:endParaRPr lang="en-US" b="1" dirty="0">
                <a:solidFill>
                  <a:prstClr val="black">
                    <a:lumMod val="85000"/>
                    <a:lumOff val="15000"/>
                  </a:prstClr>
                </a:solidFill>
                <a:latin typeface="微软雅黑" panose="020B0503020204020204" pitchFamily="34" charset="-122"/>
                <a:cs typeface="+mn-ea"/>
                <a:sym typeface="+mn-lt"/>
              </a:endParaRPr>
            </a:p>
          </p:txBody>
        </p:sp>
        <p:sp>
          <p:nvSpPr>
            <p:cNvPr id="49" name="矩形 48"/>
            <p:cNvSpPr/>
            <p:nvPr/>
          </p:nvSpPr>
          <p:spPr>
            <a:xfrm>
              <a:off x="8259996" y="2316140"/>
              <a:ext cx="2895526" cy="246221"/>
            </a:xfrm>
            <a:prstGeom prst="rect">
              <a:avLst/>
            </a:prstGeom>
          </p:spPr>
          <p:txBody>
            <a:bodyPr wrap="square">
              <a:spAutoFit/>
            </a:bodyPr>
            <a:lstStyle/>
            <a:p>
              <a:endParaRPr lang="en-US" altLang="zh-CN" sz="1000" dirty="0">
                <a:solidFill>
                  <a:prstClr val="white">
                    <a:lumMod val="50000"/>
                  </a:prstClr>
                </a:solidFill>
                <a:latin typeface="微软雅黑" panose="020B0503020204020204" pitchFamily="34" charset="-122"/>
                <a:cs typeface="+mn-ea"/>
                <a:sym typeface="+mn-lt"/>
              </a:endParaRPr>
            </a:p>
          </p:txBody>
        </p:sp>
      </p:grpSp>
      <p:grpSp>
        <p:nvGrpSpPr>
          <p:cNvPr id="39" name="组合 38" descr="e7d195523061f1c0205959036996ad55c215b892a7aac5c0B9ADEF7896FB48F2EF97163A2DE1401E1875DEDC438B7864AD24CA23553DBBBD975DAF4CAD4A2592689FFB6CEE59FFA55B2702D0E5EE29CD72EF691054ABCCF9AE022CB0AB92B6403C31E626C1052ADA288B6559020D50224C473DE1A510354C8593D84C4FD7BEBF1BB26F1091E478BE"/>
          <p:cNvGrpSpPr/>
          <p:nvPr/>
        </p:nvGrpSpPr>
        <p:grpSpPr>
          <a:xfrm>
            <a:off x="8496542" y="2163916"/>
            <a:ext cx="2563016" cy="622312"/>
            <a:chOff x="8259996" y="1940049"/>
            <a:chExt cx="2895526" cy="622312"/>
          </a:xfrm>
        </p:grpSpPr>
        <p:sp>
          <p:nvSpPr>
            <p:cNvPr id="46"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8259996" y="1940049"/>
              <a:ext cx="2555637" cy="369332"/>
            </a:xfrm>
            <a:prstGeom prst="rect">
              <a:avLst/>
            </a:prstGeom>
            <a:noFill/>
          </p:spPr>
          <p:txBody>
            <a:bodyPr wrap="none" rtlCol="0" anchor="ctr" anchorCtr="0">
              <a:spAutoFit/>
            </a:bodyPr>
            <a:lstStyle/>
            <a:p>
              <a:r>
                <a:rPr lang="zh-CN" altLang="en-US" b="1" dirty="0">
                  <a:solidFill>
                    <a:prstClr val="black">
                      <a:lumMod val="85000"/>
                      <a:lumOff val="15000"/>
                    </a:prstClr>
                  </a:solidFill>
                  <a:latin typeface="微软雅黑" panose="020B0503020204020204" pitchFamily="34" charset="-122"/>
                  <a:cs typeface="+mn-ea"/>
                  <a:sym typeface="+mn-lt"/>
                </a:rPr>
                <a:t>挡光纸箱、亚克力板</a:t>
              </a:r>
              <a:endParaRPr lang="en-US" b="1" dirty="0">
                <a:solidFill>
                  <a:prstClr val="black">
                    <a:lumMod val="85000"/>
                    <a:lumOff val="15000"/>
                  </a:prstClr>
                </a:solidFill>
                <a:latin typeface="微软雅黑" panose="020B0503020204020204" pitchFamily="34" charset="-122"/>
                <a:cs typeface="+mn-ea"/>
                <a:sym typeface="+mn-lt"/>
              </a:endParaRPr>
            </a:p>
          </p:txBody>
        </p:sp>
        <p:sp>
          <p:nvSpPr>
            <p:cNvPr id="47" name="矩形 46"/>
            <p:cNvSpPr/>
            <p:nvPr/>
          </p:nvSpPr>
          <p:spPr>
            <a:xfrm>
              <a:off x="8259996" y="2316140"/>
              <a:ext cx="2895526" cy="246221"/>
            </a:xfrm>
            <a:prstGeom prst="rect">
              <a:avLst/>
            </a:prstGeom>
          </p:spPr>
          <p:txBody>
            <a:bodyPr wrap="square">
              <a:spAutoFit/>
            </a:bodyPr>
            <a:lstStyle/>
            <a:p>
              <a:endParaRPr lang="en-US" altLang="zh-CN" sz="1000" dirty="0">
                <a:solidFill>
                  <a:prstClr val="white">
                    <a:lumMod val="50000"/>
                  </a:prstClr>
                </a:solidFill>
                <a:latin typeface="微软雅黑" panose="020B0503020204020204" pitchFamily="34" charset="-122"/>
                <a:cs typeface="+mn-ea"/>
                <a:sym typeface="+mn-lt"/>
              </a:endParaRPr>
            </a:p>
          </p:txBody>
        </p:sp>
      </p:grpSp>
      <p:grpSp>
        <p:nvGrpSpPr>
          <p:cNvPr id="40" name="组合 39" descr="e7d195523061f1c0205959036996ad55c215b892a7aac5c0B9ADEF7896FB48F2EF97163A2DE1401E1875DEDC438B7864AD24CA23553DBBBD975DAF4CAD4A2592689FFB6CEE59FFA55B2702D0E5EE29CD72EF691054ABCCF9AE022CB0AB92B6403C31E626C1052ADA288B6559020D50224C473DE1A510354C8593D84C4FD7BEBF1BB26F1091E478BE"/>
          <p:cNvGrpSpPr/>
          <p:nvPr/>
        </p:nvGrpSpPr>
        <p:grpSpPr>
          <a:xfrm>
            <a:off x="175556" y="2167086"/>
            <a:ext cx="4023531" cy="405019"/>
            <a:chOff x="7354351" y="2157342"/>
            <a:chExt cx="4545522" cy="405019"/>
          </a:xfrm>
        </p:grpSpPr>
        <p:sp>
          <p:nvSpPr>
            <p:cNvPr id="44"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7354351" y="2157342"/>
              <a:ext cx="4545522" cy="369332"/>
            </a:xfrm>
            <a:prstGeom prst="rect">
              <a:avLst/>
            </a:prstGeom>
            <a:noFill/>
          </p:spPr>
          <p:txBody>
            <a:bodyPr wrap="square" rtlCol="0" anchor="ctr" anchorCtr="0">
              <a:spAutoFit/>
            </a:bodyPr>
            <a:lstStyle/>
            <a:p>
              <a:pPr algn="r"/>
              <a:r>
                <a:rPr lang="zh-CN" altLang="en-US" b="1" dirty="0">
                  <a:solidFill>
                    <a:prstClr val="black">
                      <a:lumMod val="85000"/>
                      <a:lumOff val="15000"/>
                    </a:prstClr>
                  </a:solidFill>
                  <a:latin typeface="微软雅黑" panose="020B0503020204020204" pitchFamily="34" charset="-122"/>
                  <a:cs typeface="+mn-ea"/>
                  <a:sym typeface="+mn-lt"/>
                </a:rPr>
                <a:t>表面活性剂（洗手液）、水、滴管</a:t>
              </a:r>
              <a:endParaRPr lang="en-US" b="1" dirty="0">
                <a:solidFill>
                  <a:prstClr val="black">
                    <a:lumMod val="85000"/>
                    <a:lumOff val="15000"/>
                  </a:prstClr>
                </a:solidFill>
                <a:latin typeface="微软雅黑" panose="020B0503020204020204" pitchFamily="34" charset="-122"/>
                <a:cs typeface="+mn-ea"/>
                <a:sym typeface="+mn-lt"/>
              </a:endParaRPr>
            </a:p>
          </p:txBody>
        </p:sp>
        <p:sp>
          <p:nvSpPr>
            <p:cNvPr id="45" name="矩形 44"/>
            <p:cNvSpPr/>
            <p:nvPr/>
          </p:nvSpPr>
          <p:spPr>
            <a:xfrm>
              <a:off x="8259996" y="2316140"/>
              <a:ext cx="2895526" cy="246221"/>
            </a:xfrm>
            <a:prstGeom prst="rect">
              <a:avLst/>
            </a:prstGeom>
          </p:spPr>
          <p:txBody>
            <a:bodyPr wrap="square">
              <a:spAutoFit/>
            </a:bodyPr>
            <a:lstStyle/>
            <a:p>
              <a:pPr algn="r"/>
              <a:endParaRPr lang="en-US" altLang="zh-CN" sz="1000" dirty="0">
                <a:solidFill>
                  <a:prstClr val="white">
                    <a:lumMod val="50000"/>
                  </a:prstClr>
                </a:solidFill>
                <a:latin typeface="微软雅黑" panose="020B0503020204020204" pitchFamily="34" charset="-122"/>
                <a:cs typeface="+mn-ea"/>
                <a:sym typeface="+mn-lt"/>
              </a:endParaRPr>
            </a:p>
          </p:txBody>
        </p:sp>
      </p:grpSp>
      <p:grpSp>
        <p:nvGrpSpPr>
          <p:cNvPr id="41" name="组合 40" descr="e7d195523061f1c0205959036996ad55c215b892a7aac5c0B9ADEF7896FB48F2EF97163A2DE1401E1875DEDC438B7864AD24CA23553DBBBD975DAF4CAD4A2592689FFB6CEE59FFA55B2702D0E5EE29CD72EF691054ABCCF9AE022CB0AB92B6403C31E626C1052ADA288B6559020D50224C473DE1A510354C8593D84C4FD7BEBF1BB26F1091E478BE"/>
          <p:cNvGrpSpPr/>
          <p:nvPr/>
        </p:nvGrpSpPr>
        <p:grpSpPr>
          <a:xfrm>
            <a:off x="338884" y="4932926"/>
            <a:ext cx="3416320" cy="565522"/>
            <a:chOff x="7520269" y="1996839"/>
            <a:chExt cx="3859533" cy="565522"/>
          </a:xfrm>
        </p:grpSpPr>
        <p:sp>
          <p:nvSpPr>
            <p:cNvPr id="42" name="TextBox 123" descr="e7d195523061f1c0205959036996ad55c215b892a7aac5c0B9ADEF7896FB48F2EF97163A2DE1401E1875DEDC438B7864AD24CA23553DBBBD975DAF4CAD4A2592689FFB6CEE59FFA55B2702D0E5EE29CD9B55C5BEEEF84BA7405ADCC7F2E0B62921FCB8D7302C428D78DF57DE8F7FB27CEDEC1005039AF73485702AA39F667F86BA9E963634351767"/>
            <p:cNvSpPr txBox="1"/>
            <p:nvPr/>
          </p:nvSpPr>
          <p:spPr>
            <a:xfrm>
              <a:off x="7520269" y="1996839"/>
              <a:ext cx="3859533" cy="369332"/>
            </a:xfrm>
            <a:prstGeom prst="rect">
              <a:avLst/>
            </a:prstGeom>
            <a:noFill/>
          </p:spPr>
          <p:txBody>
            <a:bodyPr wrap="none" rtlCol="0" anchor="ctr" anchorCtr="0">
              <a:spAutoFit/>
            </a:bodyPr>
            <a:lstStyle/>
            <a:p>
              <a:pPr algn="r"/>
              <a:r>
                <a:rPr lang="zh-CN" altLang="en-US" b="1" dirty="0">
                  <a:solidFill>
                    <a:prstClr val="black">
                      <a:lumMod val="85000"/>
                      <a:lumOff val="15000"/>
                    </a:prstClr>
                  </a:solidFill>
                  <a:latin typeface="微软雅黑" panose="020B0503020204020204" pitchFamily="34" charset="-122"/>
                  <a:cs typeface="+mn-ea"/>
                  <a:sym typeface="+mn-lt"/>
                </a:rPr>
                <a:t>正交偏振片、平行光源、手电筒</a:t>
              </a:r>
              <a:endParaRPr lang="en-US" b="1" dirty="0">
                <a:solidFill>
                  <a:prstClr val="black">
                    <a:lumMod val="85000"/>
                    <a:lumOff val="15000"/>
                  </a:prstClr>
                </a:solidFill>
                <a:latin typeface="微软雅黑" panose="020B0503020204020204" pitchFamily="34" charset="-122"/>
                <a:cs typeface="+mn-ea"/>
                <a:sym typeface="+mn-lt"/>
              </a:endParaRPr>
            </a:p>
          </p:txBody>
        </p:sp>
        <p:sp>
          <p:nvSpPr>
            <p:cNvPr id="43" name="矩形 42"/>
            <p:cNvSpPr/>
            <p:nvPr/>
          </p:nvSpPr>
          <p:spPr>
            <a:xfrm>
              <a:off x="8259996" y="2316140"/>
              <a:ext cx="2895526" cy="246221"/>
            </a:xfrm>
            <a:prstGeom prst="rect">
              <a:avLst/>
            </a:prstGeom>
          </p:spPr>
          <p:txBody>
            <a:bodyPr wrap="square">
              <a:spAutoFit/>
            </a:bodyPr>
            <a:lstStyle/>
            <a:p>
              <a:pPr algn="r"/>
              <a:endParaRPr lang="en-US" altLang="zh-CN" sz="1000" dirty="0">
                <a:solidFill>
                  <a:prstClr val="white">
                    <a:lumMod val="50000"/>
                  </a:prstClr>
                </a:solidFill>
                <a:latin typeface="微软雅黑" panose="020B0503020204020204" pitchFamily="34" charset="-122"/>
                <a:cs typeface="+mn-ea"/>
                <a:sym typeface="+mn-lt"/>
              </a:endParaRPr>
            </a:p>
          </p:txBody>
        </p:sp>
      </p:gr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3" name="文本框 2">
            <a:extLst>
              <a:ext uri="{FF2B5EF4-FFF2-40B4-BE49-F238E27FC236}">
                <a16:creationId xmlns:a16="http://schemas.microsoft.com/office/drawing/2014/main" id="{9227F75D-E36B-3B0C-921B-0734B8B6B66A}"/>
              </a:ext>
            </a:extLst>
          </p:cNvPr>
          <p:cNvSpPr txBox="1"/>
          <p:nvPr/>
        </p:nvSpPr>
        <p:spPr>
          <a:xfrm>
            <a:off x="8516493" y="4834792"/>
            <a:ext cx="2723823" cy="369332"/>
          </a:xfrm>
          <a:prstGeom prst="rect">
            <a:avLst/>
          </a:prstGeom>
          <a:noFill/>
        </p:spPr>
        <p:txBody>
          <a:bodyPr wrap="none" rtlCol="0">
            <a:spAutoFit/>
          </a:bodyPr>
          <a:lstStyle/>
          <a:p>
            <a:r>
              <a:rPr lang="zh-CN" altLang="en-US" b="1" dirty="0">
                <a:solidFill>
                  <a:prstClr val="black">
                    <a:lumMod val="85000"/>
                    <a:lumOff val="15000"/>
                  </a:prstClr>
                </a:solidFill>
                <a:latin typeface="微软雅黑" panose="020B0503020204020204" pitchFamily="34" charset="-122"/>
                <a:cs typeface="+mn-ea"/>
              </a:rPr>
              <a:t>手机（用于拍照、记录）</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535604" y="324137"/>
            <a:ext cx="8017047" cy="755990"/>
            <a:chOff x="704691" y="18943"/>
            <a:chExt cx="6894042" cy="755990"/>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704691" y="18943"/>
              <a:ext cx="6894042"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lumMod val="65000"/>
                      <a:lumOff val="35000"/>
                    </a:schemeClr>
                  </a:solidFill>
                  <a:latin typeface="微软雅黑" panose="020B0503020204020204" pitchFamily="34" charset="-122"/>
                  <a:cs typeface="+mn-ea"/>
                  <a:sym typeface="+mn-lt"/>
                </a:rPr>
                <a:t>4.1 </a:t>
              </a:r>
              <a:r>
                <a:rPr lang="zh-CN" altLang="en-US" sz="3200" b="1" dirty="0">
                  <a:solidFill>
                    <a:schemeClr val="tx1">
                      <a:lumMod val="65000"/>
                      <a:lumOff val="35000"/>
                    </a:schemeClr>
                  </a:solidFill>
                  <a:latin typeface="微软雅黑" panose="020B0503020204020204" pitchFamily="34" charset="-122"/>
                  <a:cs typeface="+mn-ea"/>
                  <a:sym typeface="+mn-lt"/>
                </a:rPr>
                <a:t>假设与猜想</a:t>
              </a:r>
              <a:r>
                <a:rPr lang="en-US" altLang="zh-CN" sz="3200" b="1" dirty="0">
                  <a:solidFill>
                    <a:schemeClr val="tx1">
                      <a:lumMod val="65000"/>
                      <a:lumOff val="35000"/>
                    </a:schemeClr>
                  </a:solidFill>
                  <a:latin typeface="微软雅黑" panose="020B0503020204020204" pitchFamily="34" charset="-122"/>
                  <a:cs typeface="+mn-ea"/>
                  <a:sym typeface="+mn-lt"/>
                </a:rPr>
                <a:t>——</a:t>
              </a:r>
              <a:r>
                <a:rPr lang="zh-CN" altLang="en-US" sz="3200" b="1" dirty="0">
                  <a:solidFill>
                    <a:schemeClr val="tx1">
                      <a:lumMod val="65000"/>
                      <a:lumOff val="35000"/>
                    </a:schemeClr>
                  </a:solidFill>
                  <a:latin typeface="微软雅黑" panose="020B0503020204020204" pitchFamily="34" charset="-122"/>
                  <a:cs typeface="+mn-ea"/>
                  <a:sym typeface="+mn-lt"/>
                </a:rPr>
                <a:t>彩色条纹出现的原因</a:t>
              </a: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grpSp>
      <p:sp>
        <p:nvSpPr>
          <p:cNvPr id="9" name="Shape 85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798268" y="2318583"/>
            <a:ext cx="5994069" cy="324191"/>
          </a:xfrm>
          <a:prstGeom prst="rect">
            <a:avLst/>
          </a:prstGeom>
          <a:ln w="12700">
            <a:miter lim="400000"/>
          </a:ln>
        </p:spPr>
        <p:txBody>
          <a:bodyPr wrap="square" lIns="50800" tIns="50800" rIns="50800" bIns="50800">
            <a:spAutoFit/>
          </a:bodyPr>
          <a:lstStyle>
            <a:lvl1pPr algn="l">
              <a:lnSpc>
                <a:spcPct val="90000"/>
              </a:lnSpc>
              <a:defRPr sz="2800" b="1">
                <a:solidFill>
                  <a:srgbClr val="44474F"/>
                </a:solidFill>
                <a:latin typeface="+mn-lt"/>
                <a:ea typeface="+mn-ea"/>
                <a:cs typeface="+mn-cs"/>
                <a:sym typeface="Roboto" panose="02000000000000000000"/>
              </a:defRPr>
            </a:lvl1pPr>
          </a:lstStyle>
          <a:p>
            <a:r>
              <a:rPr lang="zh-CN" altLang="en-US" sz="1600" dirty="0">
                <a:solidFill>
                  <a:prstClr val="black">
                    <a:lumMod val="75000"/>
                    <a:lumOff val="25000"/>
                  </a:prstClr>
                </a:solidFill>
                <a:latin typeface="微软雅黑" panose="020B0503020204020204" pitchFamily="34" charset="-122"/>
                <a:cs typeface="+mn-ea"/>
                <a:sym typeface="+mn-lt"/>
              </a:rPr>
              <a:t>猜想</a:t>
            </a:r>
            <a:r>
              <a:rPr lang="en-US" altLang="zh-CN" sz="1600" dirty="0">
                <a:solidFill>
                  <a:prstClr val="black">
                    <a:lumMod val="75000"/>
                    <a:lumOff val="25000"/>
                  </a:prstClr>
                </a:solidFill>
                <a:latin typeface="微软雅黑" panose="020B0503020204020204" pitchFamily="34" charset="-122"/>
                <a:cs typeface="+mn-ea"/>
                <a:sym typeface="+mn-lt"/>
              </a:rPr>
              <a:t>1</a:t>
            </a:r>
            <a:r>
              <a:rPr lang="zh-CN" altLang="en-US" sz="1600" dirty="0">
                <a:solidFill>
                  <a:prstClr val="black">
                    <a:lumMod val="75000"/>
                    <a:lumOff val="25000"/>
                  </a:prstClr>
                </a:solidFill>
                <a:latin typeface="微软雅黑" panose="020B0503020204020204" pitchFamily="34" charset="-122"/>
                <a:cs typeface="+mn-ea"/>
                <a:sym typeface="+mn-lt"/>
              </a:rPr>
              <a:t>：彩色条纹的出现源于光的色偏振</a:t>
            </a:r>
            <a:endParaRPr lang="en-US" sz="1600" dirty="0">
              <a:solidFill>
                <a:prstClr val="black">
                  <a:lumMod val="75000"/>
                  <a:lumOff val="25000"/>
                </a:prstClr>
              </a:solidFill>
              <a:latin typeface="微软雅黑" panose="020B0503020204020204" pitchFamily="34" charset="-122"/>
              <a:cs typeface="+mn-ea"/>
              <a:sym typeface="+mn-lt"/>
            </a:endParaRPr>
          </a:p>
        </p:txBody>
      </p:sp>
      <p:sp>
        <p:nvSpPr>
          <p:cNvPr id="10" name="Shape 85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992016" y="2166340"/>
            <a:ext cx="607933" cy="607933"/>
          </a:xfrm>
          <a:prstGeom prst="ellipse">
            <a:avLst/>
          </a:prstGeom>
          <a:solidFill>
            <a:schemeClr val="tx1">
              <a:lumMod val="85000"/>
              <a:lumOff val="15000"/>
            </a:schemeClr>
          </a:solidFill>
          <a:ln w="12700">
            <a:noFill/>
            <a:miter lim="400000"/>
          </a:ln>
        </p:spPr>
        <p:txBody>
          <a:bodyPr lIns="50800" tIns="50800" rIns="50800" bIns="50800" anchor="ctr"/>
          <a:lstStyle/>
          <a:p>
            <a:pPr>
              <a:defRPr sz="3200">
                <a:solidFill>
                  <a:srgbClr val="FFFFFF"/>
                </a:solidFill>
                <a:latin typeface="+mn-lt"/>
                <a:ea typeface="+mn-ea"/>
                <a:cs typeface="+mn-cs"/>
                <a:sym typeface="Roboto" panose="02000000000000000000"/>
              </a:defRPr>
            </a:pPr>
            <a:endParaRPr sz="2400" dirty="0">
              <a:solidFill>
                <a:prstClr val="black">
                  <a:lumMod val="75000"/>
                  <a:lumOff val="25000"/>
                </a:prstClr>
              </a:solidFill>
              <a:latin typeface="微软雅黑" panose="020B0503020204020204" pitchFamily="34" charset="-122"/>
              <a:cs typeface="+mn-ea"/>
              <a:sym typeface="+mn-lt"/>
            </a:endParaRPr>
          </a:p>
        </p:txBody>
      </p:sp>
      <p:sp>
        <p:nvSpPr>
          <p:cNvPr id="11" name="Shape 858"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144089" y="2318583"/>
            <a:ext cx="303788" cy="303448"/>
          </a:xfrm>
          <a:custGeom>
            <a:avLst/>
            <a:gdLst/>
            <a:ahLst/>
            <a:cxnLst>
              <a:cxn ang="0">
                <a:pos x="wd2" y="hd2"/>
              </a:cxn>
              <a:cxn ang="5400000">
                <a:pos x="wd2" y="hd2"/>
              </a:cxn>
              <a:cxn ang="10800000">
                <a:pos x="wd2" y="hd2"/>
              </a:cxn>
              <a:cxn ang="16200000">
                <a:pos x="wd2" y="hd2"/>
              </a:cxn>
            </a:cxnLst>
            <a:rect l="0" t="0" r="r" b="b"/>
            <a:pathLst>
              <a:path w="21600" h="21600" extrusionOk="0">
                <a:moveTo>
                  <a:pt x="8803" y="0"/>
                </a:moveTo>
                <a:cubicBezTo>
                  <a:pt x="3918" y="0"/>
                  <a:pt x="0" y="3922"/>
                  <a:pt x="0" y="8812"/>
                </a:cubicBezTo>
                <a:cubicBezTo>
                  <a:pt x="0" y="13702"/>
                  <a:pt x="3918" y="17601"/>
                  <a:pt x="8803" y="17601"/>
                </a:cubicBezTo>
                <a:cubicBezTo>
                  <a:pt x="13687" y="17601"/>
                  <a:pt x="17605" y="13702"/>
                  <a:pt x="17605" y="8812"/>
                </a:cubicBezTo>
                <a:cubicBezTo>
                  <a:pt x="17605" y="3922"/>
                  <a:pt x="13687" y="0"/>
                  <a:pt x="8803" y="0"/>
                </a:cubicBezTo>
                <a:close/>
                <a:moveTo>
                  <a:pt x="8803" y="1341"/>
                </a:moveTo>
                <a:cubicBezTo>
                  <a:pt x="12936" y="1341"/>
                  <a:pt x="16242" y="4675"/>
                  <a:pt x="16242" y="8812"/>
                </a:cubicBezTo>
                <a:cubicBezTo>
                  <a:pt x="16242" y="12950"/>
                  <a:pt x="12936" y="16260"/>
                  <a:pt x="8803" y="16260"/>
                </a:cubicBezTo>
                <a:cubicBezTo>
                  <a:pt x="4670" y="16260"/>
                  <a:pt x="1340" y="12950"/>
                  <a:pt x="1340" y="8812"/>
                </a:cubicBezTo>
                <a:cubicBezTo>
                  <a:pt x="1340" y="4675"/>
                  <a:pt x="4670" y="1341"/>
                  <a:pt x="8803" y="1341"/>
                </a:cubicBezTo>
                <a:close/>
                <a:moveTo>
                  <a:pt x="4832" y="4957"/>
                </a:moveTo>
                <a:cubicBezTo>
                  <a:pt x="2760" y="7068"/>
                  <a:pt x="2760" y="10532"/>
                  <a:pt x="4832" y="12644"/>
                </a:cubicBezTo>
                <a:lnTo>
                  <a:pt x="5741" y="11710"/>
                </a:lnTo>
                <a:cubicBezTo>
                  <a:pt x="4195" y="10071"/>
                  <a:pt x="4195" y="7491"/>
                  <a:pt x="5741" y="5915"/>
                </a:cubicBezTo>
                <a:lnTo>
                  <a:pt x="4832" y="4957"/>
                </a:lnTo>
                <a:close/>
                <a:moveTo>
                  <a:pt x="17294" y="14344"/>
                </a:moveTo>
                <a:lnTo>
                  <a:pt x="16361" y="15302"/>
                </a:lnTo>
                <a:lnTo>
                  <a:pt x="20021" y="19110"/>
                </a:lnTo>
                <a:cubicBezTo>
                  <a:pt x="20147" y="19235"/>
                  <a:pt x="20213" y="19345"/>
                  <a:pt x="20213" y="19565"/>
                </a:cubicBezTo>
                <a:cubicBezTo>
                  <a:pt x="20213" y="19753"/>
                  <a:pt x="20147" y="19918"/>
                  <a:pt x="20021" y="20043"/>
                </a:cubicBezTo>
                <a:cubicBezTo>
                  <a:pt x="19739" y="20326"/>
                  <a:pt x="19339" y="20326"/>
                  <a:pt x="19088" y="20043"/>
                </a:cubicBezTo>
                <a:lnTo>
                  <a:pt x="15285" y="16380"/>
                </a:lnTo>
                <a:lnTo>
                  <a:pt x="14328" y="17337"/>
                </a:lnTo>
                <a:lnTo>
                  <a:pt x="18108" y="20977"/>
                </a:lnTo>
                <a:cubicBezTo>
                  <a:pt x="18515" y="21385"/>
                  <a:pt x="19010" y="21600"/>
                  <a:pt x="19543" y="21600"/>
                </a:cubicBezTo>
                <a:cubicBezTo>
                  <a:pt x="20075" y="21600"/>
                  <a:pt x="20547" y="21385"/>
                  <a:pt x="20954" y="20977"/>
                </a:cubicBezTo>
                <a:cubicBezTo>
                  <a:pt x="21361" y="20664"/>
                  <a:pt x="21600" y="20098"/>
                  <a:pt x="21600" y="19565"/>
                </a:cubicBezTo>
                <a:cubicBezTo>
                  <a:pt x="21600" y="19031"/>
                  <a:pt x="21361" y="18528"/>
                  <a:pt x="20954" y="18152"/>
                </a:cubicBezTo>
                <a:lnTo>
                  <a:pt x="17294" y="14344"/>
                </a:lnTo>
                <a:close/>
              </a:path>
            </a:pathLst>
          </a:custGeom>
          <a:solidFill>
            <a:srgbClr val="FFFFFF"/>
          </a:solidFill>
          <a:ln w="12700">
            <a:miter lim="400000"/>
          </a:ln>
        </p:spPr>
        <p:txBody>
          <a:bodyPr lIns="45719" rIns="45719" anchor="ctr"/>
          <a:lstStyle/>
          <a:p>
            <a:pPr defTabSz="457200">
              <a:lnSpc>
                <a:spcPct val="93000"/>
              </a:lnSpc>
              <a:defRPr sz="1800">
                <a:solidFill>
                  <a:srgbClr val="000000"/>
                </a:solidFill>
                <a:latin typeface="+mn-lt"/>
                <a:ea typeface="+mn-ea"/>
                <a:cs typeface="+mn-cs"/>
                <a:sym typeface="Roboto" panose="02000000000000000000"/>
              </a:defRPr>
            </a:pPr>
            <a:endParaRPr sz="1000" dirty="0">
              <a:solidFill>
                <a:prstClr val="black">
                  <a:lumMod val="75000"/>
                  <a:lumOff val="25000"/>
                </a:prstClr>
              </a:solidFill>
              <a:latin typeface="微软雅黑" panose="020B0503020204020204" pitchFamily="34" charset="-122"/>
              <a:cs typeface="+mn-ea"/>
              <a:sym typeface="+mn-lt"/>
            </a:endParaRPr>
          </a:p>
        </p:txBody>
      </p:sp>
      <p:sp>
        <p:nvSpPr>
          <p:cNvPr id="12" name="Shape 85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798268" y="3337065"/>
            <a:ext cx="6563516" cy="324191"/>
          </a:xfrm>
          <a:prstGeom prst="rect">
            <a:avLst/>
          </a:prstGeom>
          <a:ln w="12700">
            <a:miter lim="400000"/>
          </a:ln>
        </p:spPr>
        <p:txBody>
          <a:bodyPr wrap="square" lIns="50800" tIns="50800" rIns="50800" bIns="50800">
            <a:spAutoFit/>
          </a:bodyPr>
          <a:lstStyle>
            <a:lvl1pPr algn="l">
              <a:lnSpc>
                <a:spcPct val="90000"/>
              </a:lnSpc>
              <a:defRPr sz="2800" b="1">
                <a:solidFill>
                  <a:srgbClr val="44474F"/>
                </a:solidFill>
                <a:latin typeface="+mn-lt"/>
                <a:ea typeface="+mn-ea"/>
                <a:cs typeface="+mn-cs"/>
                <a:sym typeface="Roboto" panose="02000000000000000000"/>
              </a:defRPr>
            </a:lvl1pPr>
          </a:lstStyle>
          <a:p>
            <a:r>
              <a:rPr lang="zh-CN" altLang="en-US" sz="1600" dirty="0">
                <a:solidFill>
                  <a:prstClr val="black">
                    <a:lumMod val="75000"/>
                    <a:lumOff val="25000"/>
                  </a:prstClr>
                </a:solidFill>
                <a:latin typeface="微软雅黑" panose="020B0503020204020204" pitchFamily="34" charset="-122"/>
                <a:cs typeface="+mn-ea"/>
                <a:sym typeface="+mn-lt"/>
              </a:rPr>
              <a:t>猜想</a:t>
            </a:r>
            <a:r>
              <a:rPr lang="en-US" altLang="zh-CN" sz="1600" dirty="0">
                <a:solidFill>
                  <a:prstClr val="black">
                    <a:lumMod val="75000"/>
                    <a:lumOff val="25000"/>
                  </a:prstClr>
                </a:solidFill>
                <a:latin typeface="微软雅黑" panose="020B0503020204020204" pitchFamily="34" charset="-122"/>
                <a:cs typeface="+mn-ea"/>
                <a:sym typeface="+mn-lt"/>
              </a:rPr>
              <a:t>2</a:t>
            </a:r>
            <a:r>
              <a:rPr lang="zh-CN" altLang="en-US" sz="1600" dirty="0">
                <a:solidFill>
                  <a:prstClr val="black">
                    <a:lumMod val="75000"/>
                    <a:lumOff val="25000"/>
                  </a:prstClr>
                </a:solidFill>
                <a:latin typeface="微软雅黑" panose="020B0503020204020204" pitchFamily="34" charset="-122"/>
                <a:cs typeface="+mn-ea"/>
                <a:sym typeface="+mn-lt"/>
              </a:rPr>
              <a:t>：彩色条纹的出现源于光的干涉</a:t>
            </a:r>
            <a:endParaRPr lang="en-US" sz="1600" dirty="0">
              <a:solidFill>
                <a:prstClr val="black">
                  <a:lumMod val="75000"/>
                  <a:lumOff val="25000"/>
                </a:prstClr>
              </a:solidFill>
              <a:latin typeface="微软雅黑" panose="020B0503020204020204" pitchFamily="34" charset="-122"/>
              <a:cs typeface="+mn-ea"/>
              <a:sym typeface="+mn-lt"/>
            </a:endParaRPr>
          </a:p>
        </p:txBody>
      </p:sp>
      <p:sp>
        <p:nvSpPr>
          <p:cNvPr id="13" name="Shape 86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004569" y="3159809"/>
            <a:ext cx="607933" cy="607933"/>
          </a:xfrm>
          <a:prstGeom prst="ellipse">
            <a:avLst/>
          </a:prstGeom>
          <a:solidFill>
            <a:schemeClr val="tx1">
              <a:lumMod val="85000"/>
              <a:lumOff val="15000"/>
            </a:schemeClr>
          </a:solidFill>
          <a:ln w="12700">
            <a:noFill/>
            <a:miter lim="400000"/>
          </a:ln>
        </p:spPr>
        <p:txBody>
          <a:bodyPr lIns="50800" tIns="50800" rIns="50800" bIns="50800" anchor="ctr"/>
          <a:lstStyle/>
          <a:p>
            <a:pPr>
              <a:defRPr sz="3200">
                <a:solidFill>
                  <a:srgbClr val="FFFFFF"/>
                </a:solidFill>
                <a:latin typeface="+mn-lt"/>
                <a:ea typeface="+mn-ea"/>
                <a:cs typeface="+mn-cs"/>
                <a:sym typeface="Roboto" panose="02000000000000000000"/>
              </a:defRPr>
            </a:pPr>
            <a:endParaRPr sz="2400" dirty="0">
              <a:solidFill>
                <a:prstClr val="black">
                  <a:lumMod val="75000"/>
                  <a:lumOff val="25000"/>
                </a:prstClr>
              </a:solidFill>
              <a:latin typeface="微软雅黑" panose="020B0503020204020204" pitchFamily="34" charset="-122"/>
              <a:cs typeface="+mn-ea"/>
              <a:sym typeface="+mn-lt"/>
            </a:endParaRPr>
          </a:p>
        </p:txBody>
      </p:sp>
      <p:sp>
        <p:nvSpPr>
          <p:cNvPr id="19" name="Shape 86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167068" y="3322308"/>
            <a:ext cx="282936" cy="282936"/>
          </a:xfrm>
          <a:custGeom>
            <a:avLst/>
            <a:gdLst/>
            <a:ahLst/>
            <a:cxnLst>
              <a:cxn ang="0">
                <a:pos x="wd2" y="hd2"/>
              </a:cxn>
              <a:cxn ang="5400000">
                <a:pos x="wd2" y="hd2"/>
              </a:cxn>
              <a:cxn ang="10800000">
                <a:pos x="wd2" y="hd2"/>
              </a:cxn>
              <a:cxn ang="16200000">
                <a:pos x="wd2" y="hd2"/>
              </a:cxn>
            </a:cxnLst>
            <a:rect l="0" t="0" r="r" b="b"/>
            <a:pathLst>
              <a:path w="21600" h="21600" extrusionOk="0">
                <a:moveTo>
                  <a:pt x="14665" y="21600"/>
                </a:moveTo>
                <a:lnTo>
                  <a:pt x="8812" y="16319"/>
                </a:lnTo>
                <a:lnTo>
                  <a:pt x="8812" y="18037"/>
                </a:lnTo>
                <a:lnTo>
                  <a:pt x="9034" y="17814"/>
                </a:lnTo>
                <a:lnTo>
                  <a:pt x="9989" y="18864"/>
                </a:lnTo>
                <a:lnTo>
                  <a:pt x="7444" y="21346"/>
                </a:lnTo>
                <a:lnTo>
                  <a:pt x="7444" y="13202"/>
                </a:lnTo>
                <a:lnTo>
                  <a:pt x="13965" y="19119"/>
                </a:lnTo>
                <a:lnTo>
                  <a:pt x="19405" y="2195"/>
                </a:lnTo>
                <a:lnTo>
                  <a:pt x="2481" y="8271"/>
                </a:lnTo>
                <a:lnTo>
                  <a:pt x="6140" y="11770"/>
                </a:lnTo>
                <a:lnTo>
                  <a:pt x="13138" y="6458"/>
                </a:lnTo>
                <a:lnTo>
                  <a:pt x="13965" y="7571"/>
                </a:lnTo>
                <a:lnTo>
                  <a:pt x="6076" y="13615"/>
                </a:lnTo>
                <a:lnTo>
                  <a:pt x="0" y="7698"/>
                </a:lnTo>
                <a:lnTo>
                  <a:pt x="21600" y="0"/>
                </a:lnTo>
                <a:lnTo>
                  <a:pt x="14665" y="21600"/>
                </a:lnTo>
              </a:path>
            </a:pathLst>
          </a:custGeom>
          <a:solidFill>
            <a:srgbClr val="FFFFFF"/>
          </a:solidFill>
          <a:ln w="12700">
            <a:miter lim="400000"/>
          </a:ln>
        </p:spPr>
        <p:txBody>
          <a:bodyPr lIns="45719" rIns="45719" anchor="ctr"/>
          <a:lstStyle/>
          <a:p>
            <a:pPr defTabSz="457200">
              <a:lnSpc>
                <a:spcPct val="93000"/>
              </a:lnSpc>
              <a:defRPr sz="1800">
                <a:solidFill>
                  <a:srgbClr val="000000"/>
                </a:solidFill>
                <a:latin typeface="+mn-lt"/>
                <a:ea typeface="+mn-ea"/>
                <a:cs typeface="+mn-cs"/>
                <a:sym typeface="Roboto" panose="02000000000000000000"/>
              </a:defRPr>
            </a:pPr>
            <a:endParaRPr sz="1000" dirty="0">
              <a:solidFill>
                <a:prstClr val="black">
                  <a:lumMod val="75000"/>
                  <a:lumOff val="25000"/>
                </a:prstClr>
              </a:solidFill>
              <a:latin typeface="微软雅黑" panose="020B0503020204020204" pitchFamily="34" charset="-122"/>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Tree>
    <p:extLst>
      <p:ext uri="{BB962C8B-B14F-4D97-AF65-F5344CB8AC3E}">
        <p14:creationId xmlns:p14="http://schemas.microsoft.com/office/powerpoint/2010/main" val="36309413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000">
              <a:srgbClr val="F3F3F3"/>
            </a:gs>
            <a:gs pos="90099">
              <a:srgbClr val="FCFCFC"/>
            </a:gs>
            <a:gs pos="31000">
              <a:srgbClr val="FCFCFC"/>
            </a:gs>
          </a:gsLst>
          <a:lin ang="5400000" scaled="1"/>
        </a:gradFill>
        <a:effectLst/>
      </p:bgPr>
    </p:bg>
    <p:spTree>
      <p:nvGrpSpPr>
        <p:cNvPr id="1" name=""/>
        <p:cNvGrpSpPr/>
        <p:nvPr/>
      </p:nvGrpSpPr>
      <p:grpSpPr>
        <a:xfrm>
          <a:off x="0" y="0"/>
          <a:ext cx="0" cy="0"/>
          <a:chOff x="0" y="0"/>
          <a:chExt cx="0" cy="0"/>
        </a:xfrm>
      </p:grpSpPr>
      <p:pic>
        <p:nvPicPr>
          <p:cNvPr id="4" name="图片 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Effect>
                      <a14:saturation sat="0"/>
                    </a14:imgEffect>
                  </a14:imgLayer>
                </a14:imgProps>
              </a:ext>
              <a:ext uri="{28A0092B-C50C-407E-A947-70E740481C1C}">
                <a14:useLocalDpi xmlns:a14="http://schemas.microsoft.com/office/drawing/2010/main" val="0"/>
              </a:ext>
            </a:extLst>
          </a:blip>
          <a:srcRect l="49569" t="22988"/>
          <a:stretch>
            <a:fillRect/>
          </a:stretch>
        </p:blipFill>
        <p:spPr>
          <a:xfrm flipH="1" flipV="1">
            <a:off x="0" y="-734"/>
            <a:ext cx="2459421" cy="2112579"/>
          </a:xfrm>
          <a:prstGeom prst="rect">
            <a:avLst/>
          </a:prstGeom>
        </p:spPr>
      </p:pic>
      <p:grpSp>
        <p:nvGrpSpPr>
          <p:cNvPr id="14" name="组合 13"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GrpSpPr/>
          <p:nvPr/>
        </p:nvGrpSpPr>
        <p:grpSpPr>
          <a:xfrm>
            <a:off x="535604" y="324137"/>
            <a:ext cx="7913014" cy="755990"/>
            <a:chOff x="704691" y="18943"/>
            <a:chExt cx="6804581" cy="755990"/>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704691" y="18943"/>
              <a:ext cx="6804581"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200" b="1" dirty="0">
                  <a:solidFill>
                    <a:schemeClr val="tx1">
                      <a:lumMod val="65000"/>
                      <a:lumOff val="35000"/>
                    </a:schemeClr>
                  </a:solidFill>
                  <a:latin typeface="微软雅黑" panose="020B0503020204020204" pitchFamily="34" charset="-122"/>
                  <a:cs typeface="+mn-ea"/>
                  <a:sym typeface="+mn-lt"/>
                </a:rPr>
                <a:t>4.2 </a:t>
              </a:r>
              <a:r>
                <a:rPr lang="zh-CN" altLang="en-US" sz="3200" b="1" dirty="0">
                  <a:solidFill>
                    <a:schemeClr val="tx1">
                      <a:lumMod val="65000"/>
                      <a:lumOff val="35000"/>
                    </a:schemeClr>
                  </a:solidFill>
                  <a:latin typeface="微软雅黑" panose="020B0503020204020204" pitchFamily="34" charset="-122"/>
                  <a:cs typeface="+mn-ea"/>
                  <a:sym typeface="+mn-lt"/>
                </a:rPr>
                <a:t>假设与猜想</a:t>
              </a:r>
              <a:r>
                <a:rPr lang="en-US" altLang="zh-CN" sz="3200" b="1" dirty="0">
                  <a:solidFill>
                    <a:schemeClr val="tx1">
                      <a:lumMod val="65000"/>
                      <a:lumOff val="35000"/>
                    </a:schemeClr>
                  </a:solidFill>
                  <a:latin typeface="微软雅黑" panose="020B0503020204020204" pitchFamily="34" charset="-122"/>
                  <a:cs typeface="+mn-ea"/>
                  <a:sym typeface="+mn-lt"/>
                </a:rPr>
                <a:t>——</a:t>
              </a:r>
              <a:r>
                <a:rPr lang="zh-CN" altLang="en-US" sz="3200" b="1" dirty="0">
                  <a:solidFill>
                    <a:schemeClr val="tx1">
                      <a:lumMod val="65000"/>
                      <a:lumOff val="35000"/>
                    </a:schemeClr>
                  </a:solidFill>
                  <a:latin typeface="微软雅黑" panose="020B0503020204020204" pitchFamily="34" charset="-122"/>
                  <a:cs typeface="+mn-ea"/>
                  <a:sym typeface="+mn-lt"/>
                </a:rPr>
                <a:t>明暗纹样出现的原因</a:t>
              </a:r>
            </a:p>
          </p:txBody>
        </p:sp>
        <p:sp>
          <p:nvSpPr>
            <p:cNvPr id="16" name="矩形 15"/>
            <p:cNvSpPr/>
            <p:nvPr/>
          </p:nvSpPr>
          <p:spPr>
            <a:xfrm>
              <a:off x="1369353" y="521017"/>
              <a:ext cx="3308665"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grpSp>
      <p:sp>
        <p:nvSpPr>
          <p:cNvPr id="9" name="Shape 85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798268" y="2297840"/>
            <a:ext cx="5994069" cy="324191"/>
          </a:xfrm>
          <a:prstGeom prst="rect">
            <a:avLst/>
          </a:prstGeom>
          <a:ln w="12700">
            <a:miter lim="400000"/>
          </a:ln>
        </p:spPr>
        <p:txBody>
          <a:bodyPr wrap="square" lIns="50800" tIns="50800" rIns="50800" bIns="50800">
            <a:spAutoFit/>
          </a:bodyPr>
          <a:lstStyle>
            <a:lvl1pPr algn="l">
              <a:lnSpc>
                <a:spcPct val="90000"/>
              </a:lnSpc>
              <a:defRPr sz="2800" b="1">
                <a:solidFill>
                  <a:srgbClr val="44474F"/>
                </a:solidFill>
                <a:latin typeface="+mn-lt"/>
                <a:ea typeface="+mn-ea"/>
                <a:cs typeface="+mn-cs"/>
                <a:sym typeface="Roboto" panose="02000000000000000000"/>
              </a:defRPr>
            </a:lvl1pPr>
          </a:lstStyle>
          <a:p>
            <a:r>
              <a:rPr lang="zh-CN" altLang="en-US" sz="1600" dirty="0">
                <a:solidFill>
                  <a:prstClr val="black">
                    <a:lumMod val="75000"/>
                    <a:lumOff val="25000"/>
                  </a:prstClr>
                </a:solidFill>
                <a:latin typeface="微软雅黑" panose="020B0503020204020204" pitchFamily="34" charset="-122"/>
                <a:cs typeface="+mn-ea"/>
                <a:sym typeface="+mn-lt"/>
              </a:rPr>
              <a:t>猜想</a:t>
            </a:r>
            <a:r>
              <a:rPr lang="en-US" altLang="zh-CN" sz="1600" dirty="0">
                <a:solidFill>
                  <a:prstClr val="black">
                    <a:lumMod val="75000"/>
                    <a:lumOff val="25000"/>
                  </a:prstClr>
                </a:solidFill>
                <a:latin typeface="微软雅黑" panose="020B0503020204020204" pitchFamily="34" charset="-122"/>
                <a:cs typeface="+mn-ea"/>
                <a:sym typeface="+mn-lt"/>
              </a:rPr>
              <a:t>1</a:t>
            </a:r>
            <a:r>
              <a:rPr lang="zh-CN" altLang="en-US" sz="1600" dirty="0">
                <a:solidFill>
                  <a:prstClr val="black">
                    <a:lumMod val="75000"/>
                    <a:lumOff val="25000"/>
                  </a:prstClr>
                </a:solidFill>
                <a:latin typeface="微软雅黑" panose="020B0503020204020204" pitchFamily="34" charset="-122"/>
                <a:cs typeface="+mn-ea"/>
                <a:sym typeface="+mn-lt"/>
              </a:rPr>
              <a:t>：偏振光照射下出现的明暗纹样是气泡膜上应力的表现</a:t>
            </a:r>
            <a:endParaRPr lang="en-US" sz="1600" dirty="0">
              <a:solidFill>
                <a:prstClr val="black">
                  <a:lumMod val="75000"/>
                  <a:lumOff val="25000"/>
                </a:prstClr>
              </a:solidFill>
              <a:latin typeface="微软雅黑" panose="020B0503020204020204" pitchFamily="34" charset="-122"/>
              <a:cs typeface="+mn-ea"/>
              <a:sym typeface="+mn-lt"/>
            </a:endParaRPr>
          </a:p>
        </p:txBody>
      </p:sp>
      <p:sp>
        <p:nvSpPr>
          <p:cNvPr id="10" name="Shape 857"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992016" y="2166340"/>
            <a:ext cx="607933" cy="607933"/>
          </a:xfrm>
          <a:prstGeom prst="ellipse">
            <a:avLst/>
          </a:prstGeom>
          <a:solidFill>
            <a:schemeClr val="tx1">
              <a:lumMod val="85000"/>
              <a:lumOff val="15000"/>
            </a:schemeClr>
          </a:solidFill>
          <a:ln w="12700">
            <a:noFill/>
            <a:miter lim="400000"/>
          </a:ln>
        </p:spPr>
        <p:txBody>
          <a:bodyPr lIns="50800" tIns="50800" rIns="50800" bIns="50800" anchor="ctr"/>
          <a:lstStyle/>
          <a:p>
            <a:pPr>
              <a:defRPr sz="3200">
                <a:solidFill>
                  <a:srgbClr val="FFFFFF"/>
                </a:solidFill>
                <a:latin typeface="+mn-lt"/>
                <a:ea typeface="+mn-ea"/>
                <a:cs typeface="+mn-cs"/>
                <a:sym typeface="Roboto" panose="02000000000000000000"/>
              </a:defRPr>
            </a:pPr>
            <a:endParaRPr sz="2400" dirty="0">
              <a:solidFill>
                <a:prstClr val="black">
                  <a:lumMod val="75000"/>
                  <a:lumOff val="25000"/>
                </a:prstClr>
              </a:solidFill>
              <a:latin typeface="微软雅黑" panose="020B0503020204020204" pitchFamily="34" charset="-122"/>
              <a:cs typeface="+mn-ea"/>
              <a:sym typeface="+mn-lt"/>
            </a:endParaRPr>
          </a:p>
        </p:txBody>
      </p:sp>
      <p:sp>
        <p:nvSpPr>
          <p:cNvPr id="11" name="Shape 858"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144089" y="2318583"/>
            <a:ext cx="303788" cy="303448"/>
          </a:xfrm>
          <a:custGeom>
            <a:avLst/>
            <a:gdLst/>
            <a:ahLst/>
            <a:cxnLst>
              <a:cxn ang="0">
                <a:pos x="wd2" y="hd2"/>
              </a:cxn>
              <a:cxn ang="5400000">
                <a:pos x="wd2" y="hd2"/>
              </a:cxn>
              <a:cxn ang="10800000">
                <a:pos x="wd2" y="hd2"/>
              </a:cxn>
              <a:cxn ang="16200000">
                <a:pos x="wd2" y="hd2"/>
              </a:cxn>
            </a:cxnLst>
            <a:rect l="0" t="0" r="r" b="b"/>
            <a:pathLst>
              <a:path w="21600" h="21600" extrusionOk="0">
                <a:moveTo>
                  <a:pt x="8803" y="0"/>
                </a:moveTo>
                <a:cubicBezTo>
                  <a:pt x="3918" y="0"/>
                  <a:pt x="0" y="3922"/>
                  <a:pt x="0" y="8812"/>
                </a:cubicBezTo>
                <a:cubicBezTo>
                  <a:pt x="0" y="13702"/>
                  <a:pt x="3918" y="17601"/>
                  <a:pt x="8803" y="17601"/>
                </a:cubicBezTo>
                <a:cubicBezTo>
                  <a:pt x="13687" y="17601"/>
                  <a:pt x="17605" y="13702"/>
                  <a:pt x="17605" y="8812"/>
                </a:cubicBezTo>
                <a:cubicBezTo>
                  <a:pt x="17605" y="3922"/>
                  <a:pt x="13687" y="0"/>
                  <a:pt x="8803" y="0"/>
                </a:cubicBezTo>
                <a:close/>
                <a:moveTo>
                  <a:pt x="8803" y="1341"/>
                </a:moveTo>
                <a:cubicBezTo>
                  <a:pt x="12936" y="1341"/>
                  <a:pt x="16242" y="4675"/>
                  <a:pt x="16242" y="8812"/>
                </a:cubicBezTo>
                <a:cubicBezTo>
                  <a:pt x="16242" y="12950"/>
                  <a:pt x="12936" y="16260"/>
                  <a:pt x="8803" y="16260"/>
                </a:cubicBezTo>
                <a:cubicBezTo>
                  <a:pt x="4670" y="16260"/>
                  <a:pt x="1340" y="12950"/>
                  <a:pt x="1340" y="8812"/>
                </a:cubicBezTo>
                <a:cubicBezTo>
                  <a:pt x="1340" y="4675"/>
                  <a:pt x="4670" y="1341"/>
                  <a:pt x="8803" y="1341"/>
                </a:cubicBezTo>
                <a:close/>
                <a:moveTo>
                  <a:pt x="4832" y="4957"/>
                </a:moveTo>
                <a:cubicBezTo>
                  <a:pt x="2760" y="7068"/>
                  <a:pt x="2760" y="10532"/>
                  <a:pt x="4832" y="12644"/>
                </a:cubicBezTo>
                <a:lnTo>
                  <a:pt x="5741" y="11710"/>
                </a:lnTo>
                <a:cubicBezTo>
                  <a:pt x="4195" y="10071"/>
                  <a:pt x="4195" y="7491"/>
                  <a:pt x="5741" y="5915"/>
                </a:cubicBezTo>
                <a:lnTo>
                  <a:pt x="4832" y="4957"/>
                </a:lnTo>
                <a:close/>
                <a:moveTo>
                  <a:pt x="17294" y="14344"/>
                </a:moveTo>
                <a:lnTo>
                  <a:pt x="16361" y="15302"/>
                </a:lnTo>
                <a:lnTo>
                  <a:pt x="20021" y="19110"/>
                </a:lnTo>
                <a:cubicBezTo>
                  <a:pt x="20147" y="19235"/>
                  <a:pt x="20213" y="19345"/>
                  <a:pt x="20213" y="19565"/>
                </a:cubicBezTo>
                <a:cubicBezTo>
                  <a:pt x="20213" y="19753"/>
                  <a:pt x="20147" y="19918"/>
                  <a:pt x="20021" y="20043"/>
                </a:cubicBezTo>
                <a:cubicBezTo>
                  <a:pt x="19739" y="20326"/>
                  <a:pt x="19339" y="20326"/>
                  <a:pt x="19088" y="20043"/>
                </a:cubicBezTo>
                <a:lnTo>
                  <a:pt x="15285" y="16380"/>
                </a:lnTo>
                <a:lnTo>
                  <a:pt x="14328" y="17337"/>
                </a:lnTo>
                <a:lnTo>
                  <a:pt x="18108" y="20977"/>
                </a:lnTo>
                <a:cubicBezTo>
                  <a:pt x="18515" y="21385"/>
                  <a:pt x="19010" y="21600"/>
                  <a:pt x="19543" y="21600"/>
                </a:cubicBezTo>
                <a:cubicBezTo>
                  <a:pt x="20075" y="21600"/>
                  <a:pt x="20547" y="21385"/>
                  <a:pt x="20954" y="20977"/>
                </a:cubicBezTo>
                <a:cubicBezTo>
                  <a:pt x="21361" y="20664"/>
                  <a:pt x="21600" y="20098"/>
                  <a:pt x="21600" y="19565"/>
                </a:cubicBezTo>
                <a:cubicBezTo>
                  <a:pt x="21600" y="19031"/>
                  <a:pt x="21361" y="18528"/>
                  <a:pt x="20954" y="18152"/>
                </a:cubicBezTo>
                <a:lnTo>
                  <a:pt x="17294" y="14344"/>
                </a:lnTo>
                <a:close/>
              </a:path>
            </a:pathLst>
          </a:custGeom>
          <a:solidFill>
            <a:srgbClr val="FFFFFF"/>
          </a:solidFill>
          <a:ln w="12700">
            <a:miter lim="400000"/>
          </a:ln>
        </p:spPr>
        <p:txBody>
          <a:bodyPr lIns="45719" rIns="45719" anchor="ctr"/>
          <a:lstStyle/>
          <a:p>
            <a:pPr defTabSz="457200">
              <a:lnSpc>
                <a:spcPct val="93000"/>
              </a:lnSpc>
              <a:defRPr sz="1800">
                <a:solidFill>
                  <a:srgbClr val="000000"/>
                </a:solidFill>
                <a:latin typeface="+mn-lt"/>
                <a:ea typeface="+mn-ea"/>
                <a:cs typeface="+mn-cs"/>
                <a:sym typeface="Roboto" panose="02000000000000000000"/>
              </a:defRPr>
            </a:pPr>
            <a:endParaRPr sz="1000" dirty="0">
              <a:solidFill>
                <a:prstClr val="black">
                  <a:lumMod val="75000"/>
                  <a:lumOff val="25000"/>
                </a:prstClr>
              </a:solidFill>
              <a:latin typeface="微软雅黑" panose="020B0503020204020204" pitchFamily="34" charset="-122"/>
              <a:cs typeface="+mn-ea"/>
              <a:sym typeface="+mn-lt"/>
            </a:endParaRPr>
          </a:p>
        </p:txBody>
      </p:sp>
      <p:sp>
        <p:nvSpPr>
          <p:cNvPr id="12" name="Shape 859"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798268" y="3337065"/>
            <a:ext cx="6563516" cy="324191"/>
          </a:xfrm>
          <a:prstGeom prst="rect">
            <a:avLst/>
          </a:prstGeom>
          <a:ln w="12700">
            <a:miter lim="400000"/>
          </a:ln>
        </p:spPr>
        <p:txBody>
          <a:bodyPr wrap="square" lIns="50800" tIns="50800" rIns="50800" bIns="50800">
            <a:spAutoFit/>
          </a:bodyPr>
          <a:lstStyle>
            <a:lvl1pPr algn="l">
              <a:lnSpc>
                <a:spcPct val="90000"/>
              </a:lnSpc>
              <a:defRPr sz="2800" b="1">
                <a:solidFill>
                  <a:srgbClr val="44474F"/>
                </a:solidFill>
                <a:latin typeface="+mn-lt"/>
                <a:ea typeface="+mn-ea"/>
                <a:cs typeface="+mn-cs"/>
                <a:sym typeface="Roboto" panose="02000000000000000000"/>
              </a:defRPr>
            </a:lvl1pPr>
          </a:lstStyle>
          <a:p>
            <a:r>
              <a:rPr lang="zh-CN" altLang="en-US" sz="1600" dirty="0">
                <a:solidFill>
                  <a:prstClr val="black">
                    <a:lumMod val="75000"/>
                    <a:lumOff val="25000"/>
                  </a:prstClr>
                </a:solidFill>
                <a:latin typeface="微软雅黑" panose="020B0503020204020204" pitchFamily="34" charset="-122"/>
                <a:cs typeface="+mn-ea"/>
                <a:sym typeface="+mn-lt"/>
              </a:rPr>
              <a:t>猜想</a:t>
            </a:r>
            <a:r>
              <a:rPr lang="en-US" altLang="zh-CN" sz="1600" dirty="0">
                <a:solidFill>
                  <a:prstClr val="black">
                    <a:lumMod val="75000"/>
                    <a:lumOff val="25000"/>
                  </a:prstClr>
                </a:solidFill>
                <a:latin typeface="微软雅黑" panose="020B0503020204020204" pitchFamily="34" charset="-122"/>
                <a:cs typeface="+mn-ea"/>
                <a:sym typeface="+mn-lt"/>
              </a:rPr>
              <a:t>2</a:t>
            </a:r>
            <a:r>
              <a:rPr lang="zh-CN" altLang="en-US" sz="1600" dirty="0">
                <a:solidFill>
                  <a:prstClr val="black">
                    <a:lumMod val="75000"/>
                    <a:lumOff val="25000"/>
                  </a:prstClr>
                </a:solidFill>
                <a:latin typeface="微软雅黑" panose="020B0503020204020204" pitchFamily="34" charset="-122"/>
                <a:cs typeface="+mn-ea"/>
                <a:sym typeface="+mn-lt"/>
              </a:rPr>
              <a:t>：</a:t>
            </a:r>
            <a:r>
              <a:rPr lang="zh-CN" altLang="en-US" sz="1600" dirty="0">
                <a:solidFill>
                  <a:schemeClr val="tx1">
                    <a:lumMod val="65000"/>
                    <a:lumOff val="35000"/>
                  </a:schemeClr>
                </a:solidFill>
                <a:latin typeface="微软雅黑" panose="020B0503020204020204" pitchFamily="34" charset="-122"/>
                <a:cs typeface="+mn-ea"/>
                <a:sym typeface="+mn-lt"/>
              </a:rPr>
              <a:t>明暗纹样是气泡膜表面分子排布具有各向异性的体现 </a:t>
            </a:r>
          </a:p>
        </p:txBody>
      </p:sp>
      <p:sp>
        <p:nvSpPr>
          <p:cNvPr id="13" name="Shape 861"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981589" y="3170503"/>
            <a:ext cx="607933" cy="607933"/>
          </a:xfrm>
          <a:prstGeom prst="ellipse">
            <a:avLst/>
          </a:prstGeom>
          <a:solidFill>
            <a:schemeClr val="tx1">
              <a:lumMod val="85000"/>
              <a:lumOff val="15000"/>
            </a:schemeClr>
          </a:solidFill>
          <a:ln w="12700">
            <a:noFill/>
            <a:miter lim="400000"/>
          </a:ln>
        </p:spPr>
        <p:txBody>
          <a:bodyPr lIns="50800" tIns="50800" rIns="50800" bIns="50800" anchor="ctr"/>
          <a:lstStyle/>
          <a:p>
            <a:pPr>
              <a:defRPr sz="3200">
                <a:solidFill>
                  <a:srgbClr val="FFFFFF"/>
                </a:solidFill>
                <a:latin typeface="+mn-lt"/>
                <a:ea typeface="+mn-ea"/>
                <a:cs typeface="+mn-cs"/>
                <a:sym typeface="Roboto" panose="02000000000000000000"/>
              </a:defRPr>
            </a:pPr>
            <a:endParaRPr sz="2400" dirty="0">
              <a:solidFill>
                <a:prstClr val="black">
                  <a:lumMod val="75000"/>
                  <a:lumOff val="25000"/>
                </a:prstClr>
              </a:solidFill>
              <a:latin typeface="微软雅黑" panose="020B0503020204020204" pitchFamily="34" charset="-122"/>
              <a:cs typeface="+mn-ea"/>
              <a:sym typeface="+mn-lt"/>
            </a:endParaRPr>
          </a:p>
        </p:txBody>
      </p:sp>
      <p:sp>
        <p:nvSpPr>
          <p:cNvPr id="17" name="Shape 862"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814445" y="4369517"/>
            <a:ext cx="6711353" cy="324191"/>
          </a:xfrm>
          <a:prstGeom prst="rect">
            <a:avLst/>
          </a:prstGeom>
          <a:ln w="12700">
            <a:miter lim="400000"/>
          </a:ln>
        </p:spPr>
        <p:txBody>
          <a:bodyPr wrap="square" lIns="50800" tIns="50800" rIns="50800" bIns="50800">
            <a:spAutoFit/>
          </a:bodyPr>
          <a:lstStyle>
            <a:lvl1pPr algn="l">
              <a:lnSpc>
                <a:spcPct val="90000"/>
              </a:lnSpc>
              <a:defRPr sz="2800" b="1">
                <a:solidFill>
                  <a:srgbClr val="44474F"/>
                </a:solidFill>
                <a:latin typeface="+mn-lt"/>
                <a:ea typeface="+mn-ea"/>
                <a:cs typeface="+mn-cs"/>
                <a:sym typeface="Roboto" panose="02000000000000000000"/>
              </a:defRPr>
            </a:lvl1pPr>
          </a:lstStyle>
          <a:p>
            <a:r>
              <a:rPr lang="zh-CN" altLang="en-US" sz="1600" dirty="0">
                <a:solidFill>
                  <a:prstClr val="black">
                    <a:lumMod val="75000"/>
                    <a:lumOff val="25000"/>
                  </a:prstClr>
                </a:solidFill>
                <a:latin typeface="微软雅黑" panose="020B0503020204020204" pitchFamily="34" charset="-122"/>
                <a:cs typeface="+mn-ea"/>
                <a:sym typeface="+mn-lt"/>
              </a:rPr>
              <a:t>猜想</a:t>
            </a:r>
            <a:r>
              <a:rPr lang="en-US" altLang="zh-CN" sz="1600" dirty="0">
                <a:solidFill>
                  <a:prstClr val="black">
                    <a:lumMod val="75000"/>
                    <a:lumOff val="25000"/>
                  </a:prstClr>
                </a:solidFill>
                <a:latin typeface="微软雅黑" panose="020B0503020204020204" pitchFamily="34" charset="-122"/>
                <a:cs typeface="+mn-ea"/>
                <a:sym typeface="+mn-lt"/>
              </a:rPr>
              <a:t>3</a:t>
            </a:r>
            <a:r>
              <a:rPr lang="zh-CN" altLang="en-US" sz="1600" dirty="0">
                <a:solidFill>
                  <a:prstClr val="black">
                    <a:lumMod val="75000"/>
                    <a:lumOff val="25000"/>
                  </a:prstClr>
                </a:solidFill>
                <a:latin typeface="微软雅黑" panose="020B0503020204020204" pitchFamily="34" charset="-122"/>
                <a:cs typeface="+mn-ea"/>
                <a:sym typeface="+mn-lt"/>
              </a:rPr>
              <a:t>：明暗纹样源于球形曲面的几何特性与线偏振光之间的相互作用</a:t>
            </a:r>
            <a:endParaRPr lang="en-US" sz="1600" dirty="0">
              <a:solidFill>
                <a:prstClr val="black">
                  <a:lumMod val="75000"/>
                  <a:lumOff val="25000"/>
                </a:prstClr>
              </a:solidFill>
              <a:latin typeface="微软雅黑" panose="020B0503020204020204" pitchFamily="34" charset="-122"/>
              <a:cs typeface="+mn-ea"/>
              <a:sym typeface="+mn-lt"/>
            </a:endParaRPr>
          </a:p>
        </p:txBody>
      </p:sp>
      <p:sp>
        <p:nvSpPr>
          <p:cNvPr id="18" name="Shape 864"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992789" y="4219807"/>
            <a:ext cx="607933" cy="607933"/>
          </a:xfrm>
          <a:prstGeom prst="ellipse">
            <a:avLst/>
          </a:prstGeom>
          <a:solidFill>
            <a:schemeClr val="tx1">
              <a:lumMod val="85000"/>
              <a:lumOff val="15000"/>
            </a:schemeClr>
          </a:solidFill>
          <a:ln w="12700">
            <a:noFill/>
            <a:miter lim="400000"/>
          </a:ln>
        </p:spPr>
        <p:txBody>
          <a:bodyPr lIns="50800" tIns="50800" rIns="50800" bIns="50800" anchor="ctr"/>
          <a:lstStyle/>
          <a:p>
            <a:pPr>
              <a:defRPr sz="3200">
                <a:solidFill>
                  <a:srgbClr val="FFFFFF"/>
                </a:solidFill>
                <a:latin typeface="+mn-lt"/>
                <a:ea typeface="+mn-ea"/>
                <a:cs typeface="+mn-cs"/>
                <a:sym typeface="Roboto" panose="02000000000000000000"/>
              </a:defRPr>
            </a:pPr>
            <a:endParaRPr sz="2400" dirty="0">
              <a:solidFill>
                <a:prstClr val="black">
                  <a:lumMod val="75000"/>
                  <a:lumOff val="25000"/>
                </a:prstClr>
              </a:solidFill>
              <a:latin typeface="微软雅黑" panose="020B0503020204020204" pitchFamily="34" charset="-122"/>
              <a:cs typeface="+mn-ea"/>
              <a:sym typeface="+mn-lt"/>
            </a:endParaRPr>
          </a:p>
        </p:txBody>
      </p:sp>
      <p:sp>
        <p:nvSpPr>
          <p:cNvPr id="19" name="Shape 86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167068" y="3322308"/>
            <a:ext cx="282936" cy="282936"/>
          </a:xfrm>
          <a:custGeom>
            <a:avLst/>
            <a:gdLst/>
            <a:ahLst/>
            <a:cxnLst>
              <a:cxn ang="0">
                <a:pos x="wd2" y="hd2"/>
              </a:cxn>
              <a:cxn ang="5400000">
                <a:pos x="wd2" y="hd2"/>
              </a:cxn>
              <a:cxn ang="10800000">
                <a:pos x="wd2" y="hd2"/>
              </a:cxn>
              <a:cxn ang="16200000">
                <a:pos x="wd2" y="hd2"/>
              </a:cxn>
            </a:cxnLst>
            <a:rect l="0" t="0" r="r" b="b"/>
            <a:pathLst>
              <a:path w="21600" h="21600" extrusionOk="0">
                <a:moveTo>
                  <a:pt x="14665" y="21600"/>
                </a:moveTo>
                <a:lnTo>
                  <a:pt x="8812" y="16319"/>
                </a:lnTo>
                <a:lnTo>
                  <a:pt x="8812" y="18037"/>
                </a:lnTo>
                <a:lnTo>
                  <a:pt x="9034" y="17814"/>
                </a:lnTo>
                <a:lnTo>
                  <a:pt x="9989" y="18864"/>
                </a:lnTo>
                <a:lnTo>
                  <a:pt x="7444" y="21346"/>
                </a:lnTo>
                <a:lnTo>
                  <a:pt x="7444" y="13202"/>
                </a:lnTo>
                <a:lnTo>
                  <a:pt x="13965" y="19119"/>
                </a:lnTo>
                <a:lnTo>
                  <a:pt x="19405" y="2195"/>
                </a:lnTo>
                <a:lnTo>
                  <a:pt x="2481" y="8271"/>
                </a:lnTo>
                <a:lnTo>
                  <a:pt x="6140" y="11770"/>
                </a:lnTo>
                <a:lnTo>
                  <a:pt x="13138" y="6458"/>
                </a:lnTo>
                <a:lnTo>
                  <a:pt x="13965" y="7571"/>
                </a:lnTo>
                <a:lnTo>
                  <a:pt x="6076" y="13615"/>
                </a:lnTo>
                <a:lnTo>
                  <a:pt x="0" y="7698"/>
                </a:lnTo>
                <a:lnTo>
                  <a:pt x="21600" y="0"/>
                </a:lnTo>
                <a:lnTo>
                  <a:pt x="14665" y="21600"/>
                </a:lnTo>
              </a:path>
            </a:pathLst>
          </a:custGeom>
          <a:solidFill>
            <a:srgbClr val="FFFFFF"/>
          </a:solidFill>
          <a:ln w="12700">
            <a:miter lim="400000"/>
          </a:ln>
        </p:spPr>
        <p:txBody>
          <a:bodyPr lIns="45719" rIns="45719" anchor="ctr"/>
          <a:lstStyle/>
          <a:p>
            <a:pPr defTabSz="457200">
              <a:lnSpc>
                <a:spcPct val="93000"/>
              </a:lnSpc>
              <a:defRPr sz="1800">
                <a:solidFill>
                  <a:srgbClr val="000000"/>
                </a:solidFill>
                <a:latin typeface="+mn-lt"/>
                <a:ea typeface="+mn-ea"/>
                <a:cs typeface="+mn-cs"/>
                <a:sym typeface="Roboto" panose="02000000000000000000"/>
              </a:defRPr>
            </a:pPr>
            <a:endParaRPr sz="1000" dirty="0">
              <a:solidFill>
                <a:prstClr val="black">
                  <a:lumMod val="75000"/>
                  <a:lumOff val="25000"/>
                </a:prstClr>
              </a:solidFill>
              <a:latin typeface="微软雅黑" panose="020B0503020204020204" pitchFamily="34" charset="-122"/>
              <a:cs typeface="+mn-ea"/>
              <a:sym typeface="+mn-lt"/>
            </a:endParaRPr>
          </a:p>
        </p:txBody>
      </p:sp>
      <p:sp>
        <p:nvSpPr>
          <p:cNvPr id="20" name="Shape 866" descr="e7d195523061f1c0205959036996ad55c215b892a7aac5c0B9ADEF7896FB48F2EF97163A2DE1401E1875DEDC438B7864AD24CA23553DBBBD975DAF4CAD4A2592689FFB6CEE59FFA55B2702D0E5EE29CDFC7DD6D4C22D17AEBF0859EEF13D94F7618A7158DD5E6CBFFCD3378BED4BE408AACF7028107ED13DF3401F841188AA6377254543678C99A2"/>
          <p:cNvSpPr/>
          <p:nvPr/>
        </p:nvSpPr>
        <p:spPr>
          <a:xfrm>
            <a:off x="1144089" y="4369517"/>
            <a:ext cx="282934" cy="281078"/>
          </a:xfrm>
          <a:custGeom>
            <a:avLst/>
            <a:gdLst/>
            <a:ahLst/>
            <a:cxnLst>
              <a:cxn ang="0">
                <a:pos x="wd2" y="hd2"/>
              </a:cxn>
              <a:cxn ang="5400000">
                <a:pos x="wd2" y="hd2"/>
              </a:cxn>
              <a:cxn ang="10800000">
                <a:pos x="wd2" y="hd2"/>
              </a:cxn>
              <a:cxn ang="16200000">
                <a:pos x="wd2" y="hd2"/>
              </a:cxn>
            </a:cxnLst>
            <a:rect l="0" t="0" r="r" b="b"/>
            <a:pathLst>
              <a:path w="21600" h="21600" extrusionOk="0">
                <a:moveTo>
                  <a:pt x="7988" y="0"/>
                </a:moveTo>
                <a:cubicBezTo>
                  <a:pt x="4672" y="0"/>
                  <a:pt x="2032" y="2699"/>
                  <a:pt x="2032" y="6066"/>
                </a:cubicBezTo>
                <a:cubicBezTo>
                  <a:pt x="2032" y="9433"/>
                  <a:pt x="4672" y="12156"/>
                  <a:pt x="7988" y="12156"/>
                </a:cubicBezTo>
                <a:cubicBezTo>
                  <a:pt x="11304" y="12156"/>
                  <a:pt x="13967" y="9433"/>
                  <a:pt x="13967" y="6066"/>
                </a:cubicBezTo>
                <a:cubicBezTo>
                  <a:pt x="13967" y="2699"/>
                  <a:pt x="11304" y="0"/>
                  <a:pt x="7988" y="0"/>
                </a:cubicBezTo>
                <a:close/>
                <a:moveTo>
                  <a:pt x="7988" y="1356"/>
                </a:moveTo>
                <a:cubicBezTo>
                  <a:pt x="10597" y="1356"/>
                  <a:pt x="12643" y="3447"/>
                  <a:pt x="12643" y="6066"/>
                </a:cubicBezTo>
                <a:cubicBezTo>
                  <a:pt x="12643" y="8685"/>
                  <a:pt x="10567" y="10776"/>
                  <a:pt x="7988" y="10776"/>
                </a:cubicBezTo>
                <a:cubicBezTo>
                  <a:pt x="5378" y="10776"/>
                  <a:pt x="3356" y="8685"/>
                  <a:pt x="3356" y="6066"/>
                </a:cubicBezTo>
                <a:cubicBezTo>
                  <a:pt x="3356" y="3447"/>
                  <a:pt x="5409" y="1356"/>
                  <a:pt x="7988" y="1356"/>
                </a:cubicBezTo>
                <a:close/>
                <a:moveTo>
                  <a:pt x="15361" y="2736"/>
                </a:moveTo>
                <a:lnTo>
                  <a:pt x="15361" y="4068"/>
                </a:lnTo>
                <a:cubicBezTo>
                  <a:pt x="17260" y="4068"/>
                  <a:pt x="18717" y="5526"/>
                  <a:pt x="18717" y="7422"/>
                </a:cubicBezTo>
                <a:cubicBezTo>
                  <a:pt x="18717" y="9287"/>
                  <a:pt x="17260" y="10776"/>
                  <a:pt x="15361" y="10776"/>
                </a:cubicBezTo>
                <a:lnTo>
                  <a:pt x="15361" y="12156"/>
                </a:lnTo>
                <a:cubicBezTo>
                  <a:pt x="18007" y="12156"/>
                  <a:pt x="20088" y="10033"/>
                  <a:pt x="20088" y="7422"/>
                </a:cubicBezTo>
                <a:cubicBezTo>
                  <a:pt x="20088" y="4780"/>
                  <a:pt x="18007" y="2736"/>
                  <a:pt x="15361" y="2736"/>
                </a:cubicBezTo>
                <a:close/>
                <a:moveTo>
                  <a:pt x="3923" y="13559"/>
                </a:moveTo>
                <a:lnTo>
                  <a:pt x="804" y="14630"/>
                </a:lnTo>
                <a:lnTo>
                  <a:pt x="0" y="21600"/>
                </a:lnTo>
                <a:lnTo>
                  <a:pt x="16141" y="21600"/>
                </a:lnTo>
                <a:lnTo>
                  <a:pt x="15337" y="14630"/>
                </a:lnTo>
                <a:lnTo>
                  <a:pt x="12194" y="13559"/>
                </a:lnTo>
                <a:lnTo>
                  <a:pt x="11793" y="14892"/>
                </a:lnTo>
                <a:lnTo>
                  <a:pt x="14132" y="15629"/>
                </a:lnTo>
                <a:lnTo>
                  <a:pt x="14676" y="20268"/>
                </a:lnTo>
                <a:lnTo>
                  <a:pt x="1442" y="20268"/>
                </a:lnTo>
                <a:lnTo>
                  <a:pt x="2009" y="15629"/>
                </a:lnTo>
                <a:lnTo>
                  <a:pt x="4325" y="14892"/>
                </a:lnTo>
                <a:lnTo>
                  <a:pt x="3923" y="13559"/>
                </a:lnTo>
                <a:close/>
                <a:moveTo>
                  <a:pt x="17512" y="13559"/>
                </a:moveTo>
                <a:lnTo>
                  <a:pt x="17275" y="14820"/>
                </a:lnTo>
                <a:lnTo>
                  <a:pt x="19497" y="15439"/>
                </a:lnTo>
                <a:lnTo>
                  <a:pt x="19969" y="18888"/>
                </a:lnTo>
                <a:lnTo>
                  <a:pt x="17393" y="18888"/>
                </a:lnTo>
                <a:lnTo>
                  <a:pt x="17393" y="20220"/>
                </a:lnTo>
                <a:lnTo>
                  <a:pt x="21600" y="20220"/>
                </a:lnTo>
                <a:lnTo>
                  <a:pt x="20726" y="14344"/>
                </a:lnTo>
                <a:lnTo>
                  <a:pt x="17512" y="13559"/>
                </a:lnTo>
                <a:close/>
              </a:path>
            </a:pathLst>
          </a:custGeom>
          <a:solidFill>
            <a:srgbClr val="FFFFFF"/>
          </a:solidFill>
          <a:ln w="12700">
            <a:miter lim="400000"/>
          </a:ln>
        </p:spPr>
        <p:txBody>
          <a:bodyPr lIns="45719" rIns="45719" anchor="ctr"/>
          <a:lstStyle/>
          <a:p>
            <a:pPr defTabSz="457200">
              <a:lnSpc>
                <a:spcPct val="93000"/>
              </a:lnSpc>
              <a:defRPr sz="1800">
                <a:solidFill>
                  <a:srgbClr val="000000"/>
                </a:solidFill>
                <a:latin typeface="+mn-lt"/>
                <a:ea typeface="+mn-ea"/>
                <a:cs typeface="+mn-cs"/>
                <a:sym typeface="Roboto" panose="02000000000000000000"/>
              </a:defRPr>
            </a:pPr>
            <a:endParaRPr sz="1000" dirty="0">
              <a:solidFill>
                <a:prstClr val="black">
                  <a:lumMod val="75000"/>
                  <a:lumOff val="25000"/>
                </a:prstClr>
              </a:solidFill>
              <a:latin typeface="微软雅黑" panose="020B0503020204020204" pitchFamily="34" charset="-122"/>
              <a:cs typeface="+mn-ea"/>
              <a:sym typeface="+mn-lt"/>
            </a:endParaRP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24" name="Shape 865" descr="e7d195523061f1c0205959036996ad55c215b892a7aac5c0B9ADEF7896FB48F2EF97163A2DE1401E1875DEDC438B7864AD24CA23553DBBBD975DAF4CAD4A2592689FFB6CEE59FFA55B2702D0E5EE29CDFC7DD6D4C22D17AEBF0859EEF13D94F7618A7158DD5E6CBFFCD3378BED4BE408AACF7028107ED13DF3401F841188AA6377254543678C99A2">
            <a:extLst>
              <a:ext uri="{FF2B5EF4-FFF2-40B4-BE49-F238E27FC236}">
                <a16:creationId xmlns:a16="http://schemas.microsoft.com/office/drawing/2014/main" id="{150E0873-44D8-0E2E-372B-D584ABB983B8}"/>
              </a:ext>
            </a:extLst>
          </p:cNvPr>
          <p:cNvSpPr/>
          <p:nvPr/>
        </p:nvSpPr>
        <p:spPr>
          <a:xfrm>
            <a:off x="1183245" y="5265048"/>
            <a:ext cx="282936" cy="282936"/>
          </a:xfrm>
          <a:custGeom>
            <a:avLst/>
            <a:gdLst/>
            <a:ahLst/>
            <a:cxnLst>
              <a:cxn ang="0">
                <a:pos x="wd2" y="hd2"/>
              </a:cxn>
              <a:cxn ang="5400000">
                <a:pos x="wd2" y="hd2"/>
              </a:cxn>
              <a:cxn ang="10800000">
                <a:pos x="wd2" y="hd2"/>
              </a:cxn>
              <a:cxn ang="16200000">
                <a:pos x="wd2" y="hd2"/>
              </a:cxn>
            </a:cxnLst>
            <a:rect l="0" t="0" r="r" b="b"/>
            <a:pathLst>
              <a:path w="21600" h="21600" extrusionOk="0">
                <a:moveTo>
                  <a:pt x="14665" y="21600"/>
                </a:moveTo>
                <a:lnTo>
                  <a:pt x="8812" y="16319"/>
                </a:lnTo>
                <a:lnTo>
                  <a:pt x="8812" y="18037"/>
                </a:lnTo>
                <a:lnTo>
                  <a:pt x="9034" y="17814"/>
                </a:lnTo>
                <a:lnTo>
                  <a:pt x="9989" y="18864"/>
                </a:lnTo>
                <a:lnTo>
                  <a:pt x="7444" y="21346"/>
                </a:lnTo>
                <a:lnTo>
                  <a:pt x="7444" y="13202"/>
                </a:lnTo>
                <a:lnTo>
                  <a:pt x="13965" y="19119"/>
                </a:lnTo>
                <a:lnTo>
                  <a:pt x="19405" y="2195"/>
                </a:lnTo>
                <a:lnTo>
                  <a:pt x="2481" y="8271"/>
                </a:lnTo>
                <a:lnTo>
                  <a:pt x="6140" y="11770"/>
                </a:lnTo>
                <a:lnTo>
                  <a:pt x="13138" y="6458"/>
                </a:lnTo>
                <a:lnTo>
                  <a:pt x="13965" y="7571"/>
                </a:lnTo>
                <a:lnTo>
                  <a:pt x="6076" y="13615"/>
                </a:lnTo>
                <a:lnTo>
                  <a:pt x="0" y="7698"/>
                </a:lnTo>
                <a:lnTo>
                  <a:pt x="21600" y="0"/>
                </a:lnTo>
                <a:lnTo>
                  <a:pt x="14665" y="21600"/>
                </a:lnTo>
              </a:path>
            </a:pathLst>
          </a:custGeom>
          <a:solidFill>
            <a:srgbClr val="FFFFFF"/>
          </a:solidFill>
          <a:ln w="12700">
            <a:miter lim="400000"/>
          </a:ln>
        </p:spPr>
        <p:txBody>
          <a:bodyPr lIns="45719" rIns="45719" anchor="ctr"/>
          <a:lstStyle/>
          <a:p>
            <a:pPr defTabSz="457200">
              <a:lnSpc>
                <a:spcPct val="93000"/>
              </a:lnSpc>
              <a:defRPr sz="1800">
                <a:solidFill>
                  <a:srgbClr val="000000"/>
                </a:solidFill>
                <a:latin typeface="+mn-lt"/>
                <a:ea typeface="+mn-ea"/>
                <a:cs typeface="+mn-cs"/>
                <a:sym typeface="Roboto" panose="02000000000000000000"/>
              </a:defRPr>
            </a:pPr>
            <a:endParaRPr sz="1000" dirty="0">
              <a:solidFill>
                <a:prstClr val="black">
                  <a:lumMod val="75000"/>
                  <a:lumOff val="25000"/>
                </a:prstClr>
              </a:solidFill>
              <a:latin typeface="微软雅黑" panose="020B0503020204020204" pitchFamily="34" charset="-122"/>
              <a:cs typeface="+mn-ea"/>
              <a:sym typeface="+mn-lt"/>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A63F-C46D-2C84-2327-05B62BA4856A}"/>
            </a:ext>
          </a:extLst>
        </p:cNvPr>
        <p:cNvGrpSpPr/>
        <p:nvPr/>
      </p:nvGrpSpPr>
      <p:grpSpPr>
        <a:xfrm>
          <a:off x="0" y="0"/>
          <a:ext cx="0" cy="0"/>
          <a:chOff x="0" y="0"/>
          <a:chExt cx="0" cy="0"/>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a:extLst>
              <a:ext uri="{FF2B5EF4-FFF2-40B4-BE49-F238E27FC236}">
                <a16:creationId xmlns:a16="http://schemas.microsoft.com/office/drawing/2014/main" id="{7B6541C8-18AD-54B5-4C7B-C842E78400FA}"/>
              </a:ext>
            </a:extLst>
          </p:cNvPr>
          <p:cNvSpPr/>
          <p:nvPr/>
        </p:nvSpPr>
        <p:spPr>
          <a:xfrm>
            <a:off x="156104" y="-383279"/>
            <a:ext cx="8900288" cy="2112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lumMod val="65000"/>
                    <a:lumOff val="35000"/>
                  </a:schemeClr>
                </a:solidFill>
                <a:latin typeface="微软雅黑" panose="020B0503020204020204" pitchFamily="34" charset="-122"/>
                <a:cs typeface="+mn-ea"/>
                <a:sym typeface="+mn-lt"/>
              </a:rPr>
              <a:t>5 .1</a:t>
            </a:r>
            <a:r>
              <a:rPr lang="zh-CN" altLang="en-US" sz="2800" b="1" dirty="0">
                <a:solidFill>
                  <a:schemeClr val="tx1">
                    <a:lumMod val="65000"/>
                    <a:lumOff val="35000"/>
                  </a:schemeClr>
                </a:solidFill>
                <a:latin typeface="微软雅黑" panose="020B0503020204020204" pitchFamily="34" charset="-122"/>
                <a:cs typeface="+mn-ea"/>
                <a:sym typeface="+mn-lt"/>
              </a:rPr>
              <a:t> 实验现象与分析</a:t>
            </a:r>
            <a:r>
              <a:rPr lang="en-US" altLang="zh-CN" sz="2800" b="1" dirty="0">
                <a:solidFill>
                  <a:schemeClr val="tx1">
                    <a:lumMod val="65000"/>
                    <a:lumOff val="35000"/>
                  </a:schemeClr>
                </a:solidFill>
                <a:latin typeface="微软雅黑" panose="020B0503020204020204" pitchFamily="34" charset="-122"/>
                <a:cs typeface="+mn-ea"/>
                <a:sym typeface="+mn-lt"/>
              </a:rPr>
              <a:t>——</a:t>
            </a:r>
            <a:r>
              <a:rPr lang="zh-CN" altLang="en-US" sz="2800" b="1" dirty="0">
                <a:solidFill>
                  <a:schemeClr val="tx1">
                    <a:lumMod val="65000"/>
                    <a:lumOff val="35000"/>
                  </a:schemeClr>
                </a:solidFill>
                <a:latin typeface="微软雅黑" panose="020B0503020204020204" pitchFamily="34" charset="-122"/>
                <a:cs typeface="+mn-ea"/>
                <a:sym typeface="+mn-lt"/>
              </a:rPr>
              <a:t>探究彩色条纹的原因</a:t>
            </a:r>
            <a:endParaRPr lang="en-US" altLang="zh-CN" sz="2800" b="1" dirty="0">
              <a:solidFill>
                <a:schemeClr val="tx1">
                  <a:lumMod val="65000"/>
                  <a:lumOff val="35000"/>
                </a:schemeClr>
              </a:solidFill>
              <a:latin typeface="微软雅黑" panose="020B0503020204020204" pitchFamily="34" charset="-122"/>
              <a:cs typeface="+mn-ea"/>
              <a:sym typeface="+mn-lt"/>
            </a:endParaRPr>
          </a:p>
          <a:p>
            <a:r>
              <a:rPr lang="zh-CN" altLang="en-US" sz="2000" b="1" dirty="0">
                <a:solidFill>
                  <a:schemeClr val="tx1">
                    <a:lumMod val="65000"/>
                    <a:lumOff val="35000"/>
                  </a:schemeClr>
                </a:solidFill>
                <a:latin typeface="微软雅黑" panose="020B0503020204020204" pitchFamily="34" charset="-122"/>
                <a:cs typeface="+mn-ea"/>
                <a:sym typeface="+mn-lt"/>
              </a:rPr>
              <a:t>猜想：彩色条纹的出现源于光的色偏振？光的干涉？</a:t>
            </a:r>
            <a:endParaRPr lang="zh-CN" altLang="en-US" sz="3200" b="1" dirty="0">
              <a:solidFill>
                <a:schemeClr val="tx1">
                  <a:lumMod val="65000"/>
                  <a:lumOff val="35000"/>
                </a:schemeClr>
              </a:solidFill>
              <a:latin typeface="微软雅黑" panose="020B0503020204020204" pitchFamily="34" charset="-122"/>
              <a:cs typeface="+mn-ea"/>
              <a:sym typeface="+mn-lt"/>
            </a:endParaRPr>
          </a:p>
        </p:txBody>
      </p:sp>
      <p:sp>
        <p:nvSpPr>
          <p:cNvPr id="16" name="矩形 15">
            <a:extLst>
              <a:ext uri="{FF2B5EF4-FFF2-40B4-BE49-F238E27FC236}">
                <a16:creationId xmlns:a16="http://schemas.microsoft.com/office/drawing/2014/main" id="{FB5D2260-B790-B99C-E485-0E96F49FC35F}"/>
              </a:ext>
            </a:extLst>
          </p:cNvPr>
          <p:cNvSpPr/>
          <p:nvPr/>
        </p:nvSpPr>
        <p:spPr>
          <a:xfrm>
            <a:off x="1308536" y="826211"/>
            <a:ext cx="3847630"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a:extLst>
              <a:ext uri="{FF2B5EF4-FFF2-40B4-BE49-F238E27FC236}">
                <a16:creationId xmlns:a16="http://schemas.microsoft.com/office/drawing/2014/main" id="{5140DA7C-411A-2777-4A17-3A960C6D2B11}"/>
              </a:ext>
            </a:extLst>
          </p:cNvPr>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8" name="文本框 7">
            <a:extLst>
              <a:ext uri="{FF2B5EF4-FFF2-40B4-BE49-F238E27FC236}">
                <a16:creationId xmlns:a16="http://schemas.microsoft.com/office/drawing/2014/main" id="{15EA226D-EE02-6053-58F8-DA2517849DC4}"/>
              </a:ext>
            </a:extLst>
          </p:cNvPr>
          <p:cNvSpPr txBox="1"/>
          <p:nvPr/>
        </p:nvSpPr>
        <p:spPr>
          <a:xfrm>
            <a:off x="906755" y="5517459"/>
            <a:ext cx="7636416" cy="646331"/>
          </a:xfrm>
          <a:prstGeom prst="rect">
            <a:avLst/>
          </a:prstGeom>
          <a:noFill/>
        </p:spPr>
        <p:txBody>
          <a:bodyPr wrap="square" rtlCol="0">
            <a:spAutoFit/>
          </a:bodyPr>
          <a:lstStyle/>
          <a:p>
            <a:r>
              <a:rPr lang="zh-CN" altLang="en-US" dirty="0"/>
              <a:t>实验现象：移去偏振片彩色条纹不变</a:t>
            </a:r>
            <a:endParaRPr lang="en-US" altLang="zh-CN" dirty="0"/>
          </a:p>
          <a:p>
            <a:r>
              <a:rPr lang="zh-CN" altLang="en-US" dirty="0"/>
              <a:t>实验结论：彩色条纹的出现源于光的干涉，与光的色偏振无关</a:t>
            </a:r>
          </a:p>
        </p:txBody>
      </p:sp>
      <p:sp>
        <p:nvSpPr>
          <p:cNvPr id="10" name="文本框 9">
            <a:extLst>
              <a:ext uri="{FF2B5EF4-FFF2-40B4-BE49-F238E27FC236}">
                <a16:creationId xmlns:a16="http://schemas.microsoft.com/office/drawing/2014/main" id="{8FBBEAB0-0BEC-3201-7507-EB508022AC5D}"/>
              </a:ext>
            </a:extLst>
          </p:cNvPr>
          <p:cNvSpPr txBox="1"/>
          <p:nvPr/>
        </p:nvSpPr>
        <p:spPr>
          <a:xfrm>
            <a:off x="270938" y="1196907"/>
            <a:ext cx="3986126" cy="369332"/>
          </a:xfrm>
          <a:prstGeom prst="rect">
            <a:avLst/>
          </a:prstGeom>
          <a:noFill/>
        </p:spPr>
        <p:txBody>
          <a:bodyPr wrap="square" rtlCol="0">
            <a:spAutoFit/>
          </a:bodyPr>
          <a:lstStyle/>
          <a:p>
            <a:r>
              <a:rPr lang="zh-CN" altLang="en-US" dirty="0"/>
              <a:t>实验</a:t>
            </a:r>
            <a:r>
              <a:rPr lang="en-US" altLang="zh-CN" dirty="0"/>
              <a:t>1</a:t>
            </a:r>
            <a:r>
              <a:rPr lang="zh-CN" altLang="en-US" dirty="0"/>
              <a:t>：</a:t>
            </a:r>
            <a:r>
              <a:rPr lang="zh-CN" altLang="en-US" b="1" dirty="0">
                <a:solidFill>
                  <a:schemeClr val="accent1">
                    <a:lumMod val="75000"/>
                  </a:schemeClr>
                </a:solidFill>
              </a:rPr>
              <a:t>球形</a:t>
            </a:r>
            <a:r>
              <a:rPr lang="zh-CN" altLang="en-US" dirty="0"/>
              <a:t>泡泡</a:t>
            </a:r>
            <a:endParaRPr lang="en-US" altLang="zh-CN" dirty="0"/>
          </a:p>
        </p:txBody>
      </p:sp>
      <p:pic>
        <p:nvPicPr>
          <p:cNvPr id="6" name="图片 5">
            <a:extLst>
              <a:ext uri="{FF2B5EF4-FFF2-40B4-BE49-F238E27FC236}">
                <a16:creationId xmlns:a16="http://schemas.microsoft.com/office/drawing/2014/main" id="{3005ABB3-B772-7E5D-DF45-34D87448E05A}"/>
              </a:ext>
            </a:extLst>
          </p:cNvPr>
          <p:cNvPicPr>
            <a:picLocks/>
          </p:cNvPicPr>
          <p:nvPr/>
        </p:nvPicPr>
        <p:blipFill>
          <a:blip r:embed="rId2" cstate="print">
            <a:extLst>
              <a:ext uri="{28A0092B-C50C-407E-A947-70E740481C1C}">
                <a14:useLocalDpi xmlns:a14="http://schemas.microsoft.com/office/drawing/2010/main" val="0"/>
              </a:ext>
            </a:extLst>
          </a:blip>
          <a:srcRect l="37365" t="19283" r="40180" b="32629"/>
          <a:stretch>
            <a:fillRect/>
          </a:stretch>
        </p:blipFill>
        <p:spPr>
          <a:xfrm>
            <a:off x="6764003" y="1633426"/>
            <a:ext cx="3186229" cy="3007071"/>
          </a:xfrm>
          <a:prstGeom prst="rect">
            <a:avLst/>
          </a:prstGeom>
        </p:spPr>
      </p:pic>
      <p:pic>
        <p:nvPicPr>
          <p:cNvPr id="9" name="图片 8">
            <a:extLst>
              <a:ext uri="{FF2B5EF4-FFF2-40B4-BE49-F238E27FC236}">
                <a16:creationId xmlns:a16="http://schemas.microsoft.com/office/drawing/2014/main" id="{F4876D3B-0DC2-C4D5-C165-0B80BB002392}"/>
              </a:ext>
            </a:extLst>
          </p:cNvPr>
          <p:cNvPicPr>
            <a:picLocks/>
          </p:cNvPicPr>
          <p:nvPr/>
        </p:nvPicPr>
        <p:blipFill>
          <a:blip r:embed="rId3" cstate="print">
            <a:extLst>
              <a:ext uri="{28A0092B-C50C-407E-A947-70E740481C1C}">
                <a14:useLocalDpi xmlns:a14="http://schemas.microsoft.com/office/drawing/2010/main" val="0"/>
              </a:ext>
            </a:extLst>
          </a:blip>
          <a:srcRect l="35344" t="24547" r="40764" b="27366"/>
          <a:stretch>
            <a:fillRect/>
          </a:stretch>
        </p:blipFill>
        <p:spPr>
          <a:xfrm>
            <a:off x="1049944" y="1621943"/>
            <a:ext cx="3186229" cy="2922680"/>
          </a:xfrm>
          <a:prstGeom prst="rect">
            <a:avLst/>
          </a:prstGeom>
        </p:spPr>
      </p:pic>
      <p:sp>
        <p:nvSpPr>
          <p:cNvPr id="12" name="文本框 11">
            <a:extLst>
              <a:ext uri="{FF2B5EF4-FFF2-40B4-BE49-F238E27FC236}">
                <a16:creationId xmlns:a16="http://schemas.microsoft.com/office/drawing/2014/main" id="{9C62C0DD-1807-2C98-A953-D48FAB314ACC}"/>
              </a:ext>
            </a:extLst>
          </p:cNvPr>
          <p:cNvSpPr txBox="1"/>
          <p:nvPr/>
        </p:nvSpPr>
        <p:spPr>
          <a:xfrm>
            <a:off x="1994421" y="4640497"/>
            <a:ext cx="1297273" cy="307777"/>
          </a:xfrm>
          <a:prstGeom prst="rect">
            <a:avLst/>
          </a:prstGeom>
          <a:noFill/>
        </p:spPr>
        <p:txBody>
          <a:bodyPr wrap="square" rtlCol="0">
            <a:spAutoFit/>
          </a:bodyPr>
          <a:lstStyle/>
          <a:p>
            <a:r>
              <a:rPr lang="zh-CN" altLang="en-US" sz="1400" dirty="0"/>
              <a:t>有正交偏振片</a:t>
            </a:r>
          </a:p>
        </p:txBody>
      </p:sp>
      <p:sp>
        <p:nvSpPr>
          <p:cNvPr id="13" name="文本框 12">
            <a:extLst>
              <a:ext uri="{FF2B5EF4-FFF2-40B4-BE49-F238E27FC236}">
                <a16:creationId xmlns:a16="http://schemas.microsoft.com/office/drawing/2014/main" id="{472E2C42-1149-2F99-8A78-EF75C57D2E0A}"/>
              </a:ext>
            </a:extLst>
          </p:cNvPr>
          <p:cNvSpPr txBox="1"/>
          <p:nvPr/>
        </p:nvSpPr>
        <p:spPr>
          <a:xfrm>
            <a:off x="7761653" y="4730634"/>
            <a:ext cx="1563037" cy="307777"/>
          </a:xfrm>
          <a:prstGeom prst="rect">
            <a:avLst/>
          </a:prstGeom>
          <a:noFill/>
        </p:spPr>
        <p:txBody>
          <a:bodyPr wrap="square" rtlCol="0">
            <a:spAutoFit/>
          </a:bodyPr>
          <a:lstStyle/>
          <a:p>
            <a:r>
              <a:rPr lang="zh-CN" altLang="en-US" sz="1400" dirty="0"/>
              <a:t>移去前面偏振片</a:t>
            </a:r>
          </a:p>
        </p:txBody>
      </p:sp>
    </p:spTree>
    <p:extLst>
      <p:ext uri="{BB962C8B-B14F-4D97-AF65-F5344CB8AC3E}">
        <p14:creationId xmlns:p14="http://schemas.microsoft.com/office/powerpoint/2010/main" val="68222154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descr="e7d195523061f1c0205959036996ad55c215b892a7aac5c0B9ADEF7896FB48F2EF97163A2DE1401E1875DEDC438B7864AD24CA23553DBBBD975DAF4CAD4A2592689FFB6CEE59FFA55B2702D0E5EE29CDFC0DD98BC7D6A39A0A46E3600E3A67A1DE1989CEA5E5EF96C2D0BCA79EB0773B850273333E3489919CC0BC16112CE4CA6736EF81692E25B4"/>
          <p:cNvSpPr/>
          <p:nvPr/>
        </p:nvSpPr>
        <p:spPr>
          <a:xfrm>
            <a:off x="260138" y="-60228"/>
            <a:ext cx="8900288" cy="21125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lumMod val="65000"/>
                    <a:lumOff val="35000"/>
                  </a:schemeClr>
                </a:solidFill>
                <a:latin typeface="微软雅黑" panose="020B0503020204020204" pitchFamily="34" charset="-122"/>
                <a:cs typeface="+mn-ea"/>
                <a:sym typeface="+mn-lt"/>
              </a:rPr>
              <a:t>5 .2</a:t>
            </a:r>
            <a:r>
              <a:rPr lang="zh-CN" altLang="en-US" sz="2800" b="1" dirty="0">
                <a:solidFill>
                  <a:schemeClr val="tx1">
                    <a:lumMod val="65000"/>
                    <a:lumOff val="35000"/>
                  </a:schemeClr>
                </a:solidFill>
                <a:latin typeface="微软雅黑" panose="020B0503020204020204" pitchFamily="34" charset="-122"/>
                <a:cs typeface="+mn-ea"/>
                <a:sym typeface="+mn-lt"/>
              </a:rPr>
              <a:t> 实验现象与分析</a:t>
            </a:r>
            <a:r>
              <a:rPr lang="en-US" altLang="zh-CN" sz="2800" b="1" dirty="0">
                <a:solidFill>
                  <a:schemeClr val="tx1">
                    <a:lumMod val="65000"/>
                    <a:lumOff val="35000"/>
                  </a:schemeClr>
                </a:solidFill>
                <a:latin typeface="微软雅黑" panose="020B0503020204020204" pitchFamily="34" charset="-122"/>
                <a:cs typeface="+mn-ea"/>
                <a:sym typeface="+mn-lt"/>
              </a:rPr>
              <a:t>——</a:t>
            </a:r>
            <a:r>
              <a:rPr lang="zh-CN" altLang="en-US" sz="2800" b="1" dirty="0">
                <a:solidFill>
                  <a:schemeClr val="tx1">
                    <a:lumMod val="65000"/>
                    <a:lumOff val="35000"/>
                  </a:schemeClr>
                </a:solidFill>
                <a:latin typeface="微软雅黑" panose="020B0503020204020204" pitchFamily="34" charset="-122"/>
                <a:cs typeface="+mn-ea"/>
                <a:sym typeface="+mn-lt"/>
              </a:rPr>
              <a:t>探究明暗图样出现的原因</a:t>
            </a:r>
            <a:endParaRPr lang="en-US" altLang="zh-CN" sz="2800" b="1" dirty="0">
              <a:solidFill>
                <a:schemeClr val="tx1">
                  <a:lumMod val="65000"/>
                  <a:lumOff val="35000"/>
                </a:schemeClr>
              </a:solidFill>
              <a:latin typeface="微软雅黑" panose="020B0503020204020204" pitchFamily="34" charset="-122"/>
              <a:cs typeface="+mn-ea"/>
              <a:sym typeface="+mn-lt"/>
            </a:endParaRPr>
          </a:p>
          <a:p>
            <a:r>
              <a:rPr lang="en-US" altLang="zh-CN" sz="2000" b="1" dirty="0">
                <a:solidFill>
                  <a:schemeClr val="tx1">
                    <a:lumMod val="65000"/>
                    <a:lumOff val="35000"/>
                  </a:schemeClr>
                </a:solidFill>
                <a:latin typeface="微软雅黑" panose="020B0503020204020204" pitchFamily="34" charset="-122"/>
                <a:cs typeface="+mn-ea"/>
                <a:sym typeface="+mn-lt"/>
              </a:rPr>
              <a:t>5.2.1 </a:t>
            </a:r>
            <a:r>
              <a:rPr lang="zh-CN" altLang="en-US" sz="2000" b="1" dirty="0">
                <a:solidFill>
                  <a:schemeClr val="tx1">
                    <a:lumMod val="65000"/>
                    <a:lumOff val="35000"/>
                  </a:schemeClr>
                </a:solidFill>
                <a:latin typeface="微软雅黑" panose="020B0503020204020204" pitchFamily="34" charset="-122"/>
                <a:cs typeface="+mn-ea"/>
                <a:sym typeface="+mn-lt"/>
              </a:rPr>
              <a:t>猜想</a:t>
            </a:r>
            <a:r>
              <a:rPr lang="en-US" altLang="zh-CN" sz="2000" b="1" dirty="0">
                <a:solidFill>
                  <a:schemeClr val="tx1">
                    <a:lumMod val="65000"/>
                    <a:lumOff val="35000"/>
                  </a:schemeClr>
                </a:solidFill>
                <a:latin typeface="微软雅黑" panose="020B0503020204020204" pitchFamily="34" charset="-122"/>
                <a:cs typeface="+mn-ea"/>
                <a:sym typeface="+mn-lt"/>
              </a:rPr>
              <a:t>1</a:t>
            </a:r>
            <a:r>
              <a:rPr lang="zh-CN" altLang="en-US" sz="2000" b="1" dirty="0">
                <a:solidFill>
                  <a:schemeClr val="tx1">
                    <a:lumMod val="65000"/>
                    <a:lumOff val="35000"/>
                  </a:schemeClr>
                </a:solidFill>
                <a:latin typeface="微软雅黑" panose="020B0503020204020204" pitchFamily="34" charset="-122"/>
                <a:cs typeface="+mn-ea"/>
                <a:sym typeface="+mn-lt"/>
              </a:rPr>
              <a:t>：偏振光照射下出现的明暗纹样是气泡膜上应力的表现</a:t>
            </a:r>
          </a:p>
          <a:p>
            <a:endParaRPr lang="zh-CN" altLang="en-US" sz="2800" b="1" dirty="0">
              <a:solidFill>
                <a:schemeClr val="tx1">
                  <a:lumMod val="65000"/>
                  <a:lumOff val="35000"/>
                </a:schemeClr>
              </a:solidFill>
              <a:latin typeface="微软雅黑" panose="020B0503020204020204" pitchFamily="34" charset="-122"/>
              <a:cs typeface="+mn-ea"/>
              <a:sym typeface="+mn-lt"/>
            </a:endParaRPr>
          </a:p>
          <a:p>
            <a:endParaRPr lang="zh-CN" altLang="en-US" sz="3200" b="1" dirty="0">
              <a:solidFill>
                <a:schemeClr val="tx1">
                  <a:lumMod val="65000"/>
                  <a:lumOff val="35000"/>
                </a:schemeClr>
              </a:solidFill>
              <a:latin typeface="微软雅黑" panose="020B0503020204020204" pitchFamily="34" charset="-122"/>
              <a:cs typeface="+mn-ea"/>
              <a:sym typeface="+mn-lt"/>
            </a:endParaRPr>
          </a:p>
        </p:txBody>
      </p:sp>
      <p:sp>
        <p:nvSpPr>
          <p:cNvPr id="16" name="矩形 15"/>
          <p:cNvSpPr/>
          <p:nvPr/>
        </p:nvSpPr>
        <p:spPr>
          <a:xfrm>
            <a:off x="1308536" y="826211"/>
            <a:ext cx="3847630" cy="253916"/>
          </a:xfrm>
          <a:prstGeom prst="rect">
            <a:avLst/>
          </a:prstGeom>
        </p:spPr>
        <p:txBody>
          <a:bodyPr wrap="square">
            <a:spAutoFit/>
          </a:bodyPr>
          <a:lstStyle/>
          <a:p>
            <a:pPr algn="dist"/>
            <a:r>
              <a:rPr lang="en-US" altLang="zh-CN" sz="1050" dirty="0">
                <a:solidFill>
                  <a:schemeClr val="bg1">
                    <a:lumMod val="75000"/>
                  </a:schemeClr>
                </a:solidFill>
                <a:latin typeface="微软雅黑" panose="020B0503020204020204" pitchFamily="34" charset="-122"/>
                <a:cs typeface="+mn-ea"/>
                <a:sym typeface="+mn-lt"/>
              </a:rPr>
              <a:t>. </a:t>
            </a:r>
          </a:p>
        </p:txBody>
      </p:sp>
      <p:sp>
        <p:nvSpPr>
          <p:cNvPr id="2" name="e7d195523061f1c0" descr="e7d195523061f1c0205959036996ad55c215b892a7aac5c0B9ADEF7896FB48F2EF97163A2DE1401E1875DEDC438B7864AD24CA23553DBBBD975DAF4CAD4A2592689FFB6CEE59FFA55B2702D0E5EE29CDFC7DD6D4C22D17AEBF0859EEF13D94F7618A7158DD5E6CBFFCD3378BED4BE408AACF7028107ED13DF3401F841188AA6377254543678C99A2" hidden="1"/>
          <p:cNvSpPr txBox="1"/>
          <p:nvPr/>
        </p:nvSpPr>
        <p:spPr>
          <a:xfrm>
            <a:off x="-355600" y="1803400"/>
            <a:ext cx="303160" cy="1016000"/>
          </a:xfrm>
          <a:prstGeom prst="rect">
            <a:avLst/>
          </a:prstGeom>
          <a:noFill/>
        </p:spPr>
        <p:txBody>
          <a:bodyPr vert="wordArtVert" rtlCol="0">
            <a:spAutoFit/>
          </a:bodyPr>
          <a:lstStyle/>
          <a:p>
            <a:r>
              <a:rPr lang="en-US" altLang="zh-CN" sz="100" dirty="0">
                <a:latin typeface="微软雅黑" panose="020B0503020204020204" pitchFamily="34" charset="-122"/>
                <a:cs typeface="+mn-ea"/>
                <a:sym typeface="+mn-lt"/>
              </a:rPr>
              <a:t>e7d195523061f1c0205959036996ad55c215b892a7aac5c0B9ADEF7896FB48F2EF97163A2DE1401E1875DEDC438B7864AD24CA23553DBBBD975DAF4CAD4A2592689FFB6CEE59FFA55B2702D0E5EE29CDFC7DD6D4C22D17AEBF0859EEF13D94F7618A7158DD5E6CBFFCD3378BED4BE408AACF7028107ED13DF3401F841188AA6377254543678C99A2</a:t>
            </a:r>
            <a:endParaRPr lang="zh-CN" altLang="en-US" sz="100" dirty="0">
              <a:latin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7292F792-22BB-C7D8-0DF1-5163C17D4947}"/>
              </a:ext>
            </a:extLst>
          </p:cNvPr>
          <p:cNvSpPr txBox="1"/>
          <p:nvPr/>
        </p:nvSpPr>
        <p:spPr>
          <a:xfrm>
            <a:off x="270938" y="5049707"/>
            <a:ext cx="11189177" cy="1200329"/>
          </a:xfrm>
          <a:prstGeom prst="rect">
            <a:avLst/>
          </a:prstGeom>
          <a:noFill/>
        </p:spPr>
        <p:txBody>
          <a:bodyPr wrap="square" rtlCol="0">
            <a:spAutoFit/>
          </a:bodyPr>
          <a:lstStyle/>
          <a:p>
            <a:r>
              <a:rPr lang="zh-CN" altLang="en-US" dirty="0"/>
              <a:t>应力分布：泡泡顶部最薄的区域，表面张力需要支撑下方大部分液体的重量，因此这里的应力最大；相反，在底部最厚的区域，应力最小。</a:t>
            </a:r>
            <a:endParaRPr lang="en-US" altLang="zh-CN" dirty="0"/>
          </a:p>
          <a:p>
            <a:endParaRPr lang="en-US" altLang="zh-CN" dirty="0"/>
          </a:p>
          <a:p>
            <a:r>
              <a:rPr lang="zh-CN" altLang="en-US" dirty="0"/>
              <a:t>初步分析：应力分布上下不对称，图样上下对称，故初步排除明暗纹样是气泡膜上应力的表现</a:t>
            </a:r>
          </a:p>
        </p:txBody>
      </p:sp>
      <p:sp>
        <p:nvSpPr>
          <p:cNvPr id="13" name="文本框 12">
            <a:extLst>
              <a:ext uri="{FF2B5EF4-FFF2-40B4-BE49-F238E27FC236}">
                <a16:creationId xmlns:a16="http://schemas.microsoft.com/office/drawing/2014/main" id="{B834A7C1-126B-4390-FAFB-F8EEF579678F}"/>
              </a:ext>
            </a:extLst>
          </p:cNvPr>
          <p:cNvSpPr txBox="1"/>
          <p:nvPr/>
        </p:nvSpPr>
        <p:spPr>
          <a:xfrm>
            <a:off x="270938" y="1196907"/>
            <a:ext cx="3986126" cy="369332"/>
          </a:xfrm>
          <a:prstGeom prst="rect">
            <a:avLst/>
          </a:prstGeom>
          <a:noFill/>
        </p:spPr>
        <p:txBody>
          <a:bodyPr wrap="square" rtlCol="0">
            <a:spAutoFit/>
          </a:bodyPr>
          <a:lstStyle/>
          <a:p>
            <a:r>
              <a:rPr lang="zh-CN" altLang="en-US" dirty="0"/>
              <a:t>实验</a:t>
            </a:r>
            <a:r>
              <a:rPr lang="en-US" altLang="zh-CN" dirty="0"/>
              <a:t>1</a:t>
            </a:r>
            <a:r>
              <a:rPr lang="zh-CN" altLang="en-US" dirty="0"/>
              <a:t>：</a:t>
            </a:r>
            <a:r>
              <a:rPr lang="zh-CN" altLang="en-US" b="1" dirty="0">
                <a:solidFill>
                  <a:schemeClr val="accent1">
                    <a:lumMod val="75000"/>
                  </a:schemeClr>
                </a:solidFill>
              </a:rPr>
              <a:t>球形</a:t>
            </a:r>
            <a:r>
              <a:rPr lang="zh-CN" altLang="en-US" dirty="0"/>
              <a:t>泡泡</a:t>
            </a:r>
            <a:endParaRPr lang="en-US" altLang="zh-CN" dirty="0"/>
          </a:p>
        </p:txBody>
      </p:sp>
      <p:pic>
        <p:nvPicPr>
          <p:cNvPr id="14" name="图片 13">
            <a:extLst>
              <a:ext uri="{FF2B5EF4-FFF2-40B4-BE49-F238E27FC236}">
                <a16:creationId xmlns:a16="http://schemas.microsoft.com/office/drawing/2014/main" id="{3A9A091F-3C0A-0732-4AB5-2A52709594A0}"/>
              </a:ext>
            </a:extLst>
          </p:cNvPr>
          <p:cNvPicPr>
            <a:picLocks/>
          </p:cNvPicPr>
          <p:nvPr/>
        </p:nvPicPr>
        <p:blipFill>
          <a:blip r:embed="rId2" cstate="print">
            <a:extLst>
              <a:ext uri="{28A0092B-C50C-407E-A947-70E740481C1C}">
                <a14:useLocalDpi xmlns:a14="http://schemas.microsoft.com/office/drawing/2010/main" val="0"/>
              </a:ext>
            </a:extLst>
          </a:blip>
          <a:srcRect l="37365" t="19283" r="40180" b="32629"/>
          <a:stretch>
            <a:fillRect/>
          </a:stretch>
        </p:blipFill>
        <p:spPr>
          <a:xfrm>
            <a:off x="8448617" y="1748071"/>
            <a:ext cx="2737724" cy="2633692"/>
          </a:xfrm>
          <a:prstGeom prst="rect">
            <a:avLst/>
          </a:prstGeom>
        </p:spPr>
      </p:pic>
      <p:pic>
        <p:nvPicPr>
          <p:cNvPr id="17" name="图片 16">
            <a:extLst>
              <a:ext uri="{FF2B5EF4-FFF2-40B4-BE49-F238E27FC236}">
                <a16:creationId xmlns:a16="http://schemas.microsoft.com/office/drawing/2014/main" id="{50BA685E-4FDA-50AB-C32F-DB047EEA0EF4}"/>
              </a:ext>
            </a:extLst>
          </p:cNvPr>
          <p:cNvPicPr>
            <a:picLocks/>
          </p:cNvPicPr>
          <p:nvPr/>
        </p:nvPicPr>
        <p:blipFill>
          <a:blip r:embed="rId3" cstate="print">
            <a:extLst>
              <a:ext uri="{28A0092B-C50C-407E-A947-70E740481C1C}">
                <a14:useLocalDpi xmlns:a14="http://schemas.microsoft.com/office/drawing/2010/main" val="0"/>
              </a:ext>
            </a:extLst>
          </a:blip>
          <a:srcRect l="35344" t="24547" r="40764" b="27366"/>
          <a:stretch>
            <a:fillRect/>
          </a:stretch>
        </p:blipFill>
        <p:spPr>
          <a:xfrm>
            <a:off x="5205885" y="1748071"/>
            <a:ext cx="2912939" cy="2633692"/>
          </a:xfrm>
          <a:prstGeom prst="rect">
            <a:avLst/>
          </a:prstGeom>
        </p:spPr>
      </p:pic>
      <p:sp>
        <p:nvSpPr>
          <p:cNvPr id="18" name="文本框 17">
            <a:extLst>
              <a:ext uri="{FF2B5EF4-FFF2-40B4-BE49-F238E27FC236}">
                <a16:creationId xmlns:a16="http://schemas.microsoft.com/office/drawing/2014/main" id="{1F699356-79E7-B9EB-02FC-0A34FEF89A8B}"/>
              </a:ext>
            </a:extLst>
          </p:cNvPr>
          <p:cNvSpPr txBox="1"/>
          <p:nvPr/>
        </p:nvSpPr>
        <p:spPr>
          <a:xfrm>
            <a:off x="6013717" y="4488716"/>
            <a:ext cx="1297273" cy="307777"/>
          </a:xfrm>
          <a:prstGeom prst="rect">
            <a:avLst/>
          </a:prstGeom>
          <a:noFill/>
        </p:spPr>
        <p:txBody>
          <a:bodyPr wrap="square" rtlCol="0">
            <a:spAutoFit/>
          </a:bodyPr>
          <a:lstStyle/>
          <a:p>
            <a:r>
              <a:rPr lang="zh-CN" altLang="en-US" sz="1400" dirty="0"/>
              <a:t>有正交偏振片</a:t>
            </a:r>
          </a:p>
        </p:txBody>
      </p:sp>
      <p:sp>
        <p:nvSpPr>
          <p:cNvPr id="20" name="文本框 19">
            <a:extLst>
              <a:ext uri="{FF2B5EF4-FFF2-40B4-BE49-F238E27FC236}">
                <a16:creationId xmlns:a16="http://schemas.microsoft.com/office/drawing/2014/main" id="{D44BBB5A-E210-9CE2-BA3A-ED61685116A7}"/>
              </a:ext>
            </a:extLst>
          </p:cNvPr>
          <p:cNvSpPr txBox="1"/>
          <p:nvPr/>
        </p:nvSpPr>
        <p:spPr>
          <a:xfrm>
            <a:off x="9076410" y="4453051"/>
            <a:ext cx="1563037" cy="307777"/>
          </a:xfrm>
          <a:prstGeom prst="rect">
            <a:avLst/>
          </a:prstGeom>
          <a:noFill/>
        </p:spPr>
        <p:txBody>
          <a:bodyPr wrap="square" rtlCol="0">
            <a:spAutoFit/>
          </a:bodyPr>
          <a:lstStyle/>
          <a:p>
            <a:r>
              <a:rPr lang="zh-CN" altLang="en-US" sz="1400" dirty="0"/>
              <a:t>移去前面偏振片</a:t>
            </a:r>
          </a:p>
        </p:txBody>
      </p:sp>
      <p:sp>
        <p:nvSpPr>
          <p:cNvPr id="33" name="文本框 32">
            <a:extLst>
              <a:ext uri="{FF2B5EF4-FFF2-40B4-BE49-F238E27FC236}">
                <a16:creationId xmlns:a16="http://schemas.microsoft.com/office/drawing/2014/main" id="{5DDD3339-0BF8-CC30-42B8-779DEACFD6F2}"/>
              </a:ext>
            </a:extLst>
          </p:cNvPr>
          <p:cNvSpPr txBox="1"/>
          <p:nvPr/>
        </p:nvSpPr>
        <p:spPr>
          <a:xfrm>
            <a:off x="1251276" y="4625396"/>
            <a:ext cx="1873968" cy="307777"/>
          </a:xfrm>
          <a:prstGeom prst="rect">
            <a:avLst/>
          </a:prstGeom>
          <a:noFill/>
        </p:spPr>
        <p:txBody>
          <a:bodyPr wrap="square" rtlCol="0">
            <a:spAutoFit/>
          </a:bodyPr>
          <a:lstStyle/>
          <a:p>
            <a:r>
              <a:rPr lang="zh-CN" altLang="en-US" sz="1400" dirty="0"/>
              <a:t>气泡应力分布仿真图</a:t>
            </a:r>
          </a:p>
        </p:txBody>
      </p:sp>
      <p:pic>
        <p:nvPicPr>
          <p:cNvPr id="4" name="图片 3" descr="图片包含 图形用户界面&#10;&#10;AI 生成的内容可能不正确。">
            <a:extLst>
              <a:ext uri="{FF2B5EF4-FFF2-40B4-BE49-F238E27FC236}">
                <a16:creationId xmlns:a16="http://schemas.microsoft.com/office/drawing/2014/main" id="{BD4EE3EB-446B-211A-C3C7-D6909FE2E4E7}"/>
              </a:ext>
            </a:extLst>
          </p:cNvPr>
          <p:cNvPicPr>
            <a:picLocks noChangeAspect="1"/>
          </p:cNvPicPr>
          <p:nvPr/>
        </p:nvPicPr>
        <p:blipFill>
          <a:blip r:embed="rId4"/>
          <a:stretch>
            <a:fillRect/>
          </a:stretch>
        </p:blipFill>
        <p:spPr>
          <a:xfrm>
            <a:off x="600703" y="1748071"/>
            <a:ext cx="3142681" cy="2760791"/>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22.11.14"/>
  <p:tag name="AS_TITLE" val="Aspose.Slides for .NET 4.0 Client Profile"/>
  <p:tag name="AS_VERSION" val="22.1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vcnuabkr">
      <a:majorFont>
        <a:latin typeface="Hans Kendrick V4"/>
        <a:ea typeface="微软雅黑"/>
        <a:cs typeface="Arial"/>
      </a:majorFont>
      <a:minorFont>
        <a:latin typeface="Hans Kendrick V4"/>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宋体"/>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宋体"/>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e7d195523061f1c0205959036996ad55c215b892a7aac5c0B9ADEF7896FB48F2EF97163A2DE1401E1875DEDC438B7864AD24CA23553DBBBD975DAF4CAD4A2592689FFB6CEE59FFA55B2702D0E5EE29CDFC7DD6D4C22D17AEBF0859EEF13D94F7618A7158DD5E6CBFFCD3378BED4BE408AACF7028107ED13DF3401F841188AA6377254543678C99A2</_7b1dac89e7d195523061f1c0316ecb71>
</e7d195523061f1c0>
</file>

<file path=customXml/itemProps1.xml><?xml version="1.0" encoding="utf-8"?>
<ds:datastoreItem xmlns:ds="http://schemas.openxmlformats.org/officeDocument/2006/customXml" ds:itemID="{F74DDBF3-BC58-4B74-A1EF-448B238E12E0}">
  <ds:schemaRefs/>
</ds:datastoreItem>
</file>

<file path=docProps/app.xml><?xml version="1.0" encoding="utf-8"?>
<Properties xmlns="http://schemas.openxmlformats.org/officeDocument/2006/extended-properties" xmlns:vt="http://schemas.openxmlformats.org/officeDocument/2006/docPropsVTypes">
  <Template>1</Template>
  <TotalTime>924</TotalTime>
  <Words>955</Words>
  <Application>Microsoft Office PowerPoint</Application>
  <PresentationFormat>宽屏</PresentationFormat>
  <Paragraphs>127</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15</vt:i4>
      </vt:variant>
    </vt:vector>
  </HeadingPairs>
  <TitlesOfParts>
    <vt:vector size="21" baseType="lpstr">
      <vt:lpstr>微软雅黑</vt:lpstr>
      <vt:lpstr>Arial</vt:lpstr>
      <vt:lpstr>Arial Black</vt:lpstr>
      <vt:lpstr>Calibri</vt:lpstr>
      <vt:lpstr>第一PPT，www.1ppt.com</vt:lpstr>
      <vt:lpstr>第一PPT，www.1ppt.com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极简商务</dc:title>
  <dc:creator>第一PPT</dc:creator>
  <cp:keywords>www.1ppt.com</cp:keywords>
  <dc:description>www.1ppt.com</dc:description>
  <cp:lastModifiedBy>zihan zhu</cp:lastModifiedBy>
  <cp:revision>80</cp:revision>
  <dcterms:created xsi:type="dcterms:W3CDTF">2021-01-17T04:32:00Z</dcterms:created>
  <dcterms:modified xsi:type="dcterms:W3CDTF">2026-01-25T16:02:35Z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30BBA03D29A847EEA9D24A6A532E76FE_12</vt:lpwstr>
  </property>
  <property fmtid="{D5CDD505-2E9C-101B-9397-08002B2CF9AE}" pid="3" name="KSOProductBuildVer">
    <vt:lpwstr>2052-12.1.0.23542</vt:lpwstr>
  </property>
</Properties>
</file>